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4" r:id="rId4"/>
    <p:sldMasterId id="2147483661" r:id="rId5"/>
    <p:sldMasterId id="2147483675" r:id="rId6"/>
    <p:sldMasterId id="2147483689" r:id="rId7"/>
    <p:sldMasterId id="2147483703" r:id="rId8"/>
    <p:sldMasterId id="2147483717" r:id="rId9"/>
    <p:sldMasterId id="2147484406" r:id="rId10"/>
  </p:sldMasterIdLst>
  <p:notesMasterIdLst>
    <p:notesMasterId r:id="rId23"/>
  </p:notesMasterIdLst>
  <p:handoutMasterIdLst>
    <p:handoutMasterId r:id="rId24"/>
  </p:handoutMasterIdLst>
  <p:sldIdLst>
    <p:sldId id="281" r:id="rId11"/>
    <p:sldId id="310" r:id="rId12"/>
    <p:sldId id="304" r:id="rId13"/>
    <p:sldId id="301" r:id="rId14"/>
    <p:sldId id="307" r:id="rId15"/>
    <p:sldId id="290" r:id="rId16"/>
    <p:sldId id="291" r:id="rId17"/>
    <p:sldId id="294" r:id="rId18"/>
    <p:sldId id="295" r:id="rId19"/>
    <p:sldId id="309" r:id="rId20"/>
    <p:sldId id="300" r:id="rId21"/>
    <p:sldId id="308" r:id="rId22"/>
  </p:sldIdLst>
  <p:sldSz cx="9144000" cy="6858000" type="screen4x3"/>
  <p:notesSz cx="6735763" cy="98663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86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47" autoAdjust="0"/>
    <p:restoredTop sz="83842" autoAdjust="0"/>
  </p:normalViewPr>
  <p:slideViewPr>
    <p:cSldViewPr snapToGrid="0" snapToObjects="1">
      <p:cViewPr>
        <p:scale>
          <a:sx n="50" d="100"/>
          <a:sy n="50" d="100"/>
        </p:scale>
        <p:origin x="-22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E7445-47BD-41B5-94A5-2E21D7B8A54F}" type="datetime1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4C0275-041B-45ED-81D1-DAFC10B1A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2380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FA50E6-9EA6-434E-AF02-C4E19D95EFE6}" type="datetime1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8E1E8D-9DBB-4BAE-AF22-704927CBA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6203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 term </a:t>
            </a:r>
            <a:r>
              <a:rPr lang="en-US" dirty="0" err="1" smtClean="0"/>
              <a:t>unemployement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6649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Unstructured, evolving universe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362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Courseware: Instructional uniformity: Text books not always available – the students have to rely on class notes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competency of the student is not always mapped to the expected learning outcomes of the course.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530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our journey from a unevolved universe to an evolving and evolved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261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792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6412" lvl="0" indent="-68580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1239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6412" lvl="0" indent="-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Inflationary adjustments to the training cost;</a:t>
            </a:r>
          </a:p>
          <a:p>
            <a:pPr marL="686412" lvl="0" indent="-6858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margins of profit for the Training Provider.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221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8E1E8D-9DBB-4BAE-AF22-704927CBAA4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482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58049C-DD12-4162-9A19-E05E3CE436B7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970D33-8D32-4F1E-9703-E7DA9327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110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40147E-1DBF-415D-A6B4-B0E732C71F4A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232508F-B6DC-4CBE-AE41-95A90F87C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6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8D6129-C0B2-4D9E-8909-927C67424C48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3B6D08F-E8FA-4A5F-92C3-974114E34F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908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4" y="1871940"/>
            <a:ext cx="8642279" cy="4509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4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0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8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6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4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250211" y="1331999"/>
            <a:ext cx="8642352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0" indent="0">
              <a:buNone/>
              <a:defRPr lang="de-DE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6455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67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urple honeycomb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472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975" y="-49213"/>
            <a:ext cx="9271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277225" y="6337300"/>
            <a:ext cx="78105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EBF6675F-8BE9-4EAA-A908-6AF783569831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801688" indent="-357188">
              <a:defRPr>
                <a:latin typeface="Arial"/>
                <a:cs typeface="Arial"/>
              </a:defRPr>
            </a:lvl6pPr>
            <a:lvl7pPr marL="1171575" indent="-369888">
              <a:defRPr>
                <a:latin typeface="Arial"/>
                <a:cs typeface="Arial"/>
              </a:defRPr>
            </a:lvl7pPr>
            <a:lvl8pPr marL="1528763" indent="-357188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6673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714375" indent="-357188">
              <a:defRPr sz="1800">
                <a:solidFill>
                  <a:schemeClr val="bg1"/>
                </a:solidFill>
                <a:latin typeface="Arial"/>
                <a:cs typeface="Arial"/>
              </a:defRPr>
            </a:lvl6pPr>
            <a:lvl7pPr marL="1073150" indent="-358775">
              <a:defRPr sz="1800">
                <a:solidFill>
                  <a:schemeClr val="bg1"/>
                </a:solidFill>
                <a:latin typeface="Arial"/>
                <a:cs typeface="Arial"/>
              </a:defRPr>
            </a:lvl7pPr>
            <a:lvl8pPr marL="1430338" indent="-357188">
              <a:defRPr sz="1800">
                <a:solidFill>
                  <a:schemeClr val="bg1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84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236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322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342900" indent="-342900">
              <a:buFont typeface="Arial"/>
              <a:buChar char="•"/>
              <a:defRPr sz="2000"/>
            </a:lvl2pPr>
            <a:lvl3pPr marL="342900" indent="-342900">
              <a:buFont typeface="Arial"/>
              <a:buChar char="•"/>
              <a:defRPr sz="2000"/>
            </a:lvl3pPr>
            <a:lvl4pPr marL="342900" indent="-342900">
              <a:buFont typeface="Arial"/>
              <a:buChar char="•"/>
              <a:defRPr sz="2000"/>
            </a:lvl4pPr>
            <a:lvl5pPr marL="342900" indent="-342900">
              <a:buFont typeface="Arial"/>
              <a:buChar char="•"/>
              <a:defRPr sz="2000"/>
            </a:lvl5pPr>
            <a:lvl6pPr marL="628650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29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655638"/>
            <a:ext cx="8229600" cy="50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E9A2FB-38C3-4F8E-89F7-EADAFA9174A8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8C0257-5D1A-4773-B028-5CB27ED5DE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4800" y="31751"/>
            <a:ext cx="2482564" cy="7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21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078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576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749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7620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3609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185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3079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80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675" y="-47625"/>
            <a:ext cx="927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585A259E-3969-4263-B381-FADC8B7D7954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801688" indent="-357188">
              <a:defRPr>
                <a:latin typeface="Arial"/>
                <a:cs typeface="Arial"/>
              </a:defRPr>
            </a:lvl6pPr>
            <a:lvl7pPr marL="1171575" indent="-369888">
              <a:defRPr>
                <a:latin typeface="Arial"/>
                <a:cs typeface="Arial"/>
              </a:defRPr>
            </a:lvl7pPr>
            <a:lvl8pPr marL="1528763" indent="-357188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9287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714375" indent="-357188">
              <a:defRPr>
                <a:solidFill>
                  <a:srgbClr val="FFFFFF"/>
                </a:solidFill>
                <a:latin typeface="Arial"/>
                <a:cs typeface="Arial"/>
              </a:defRPr>
            </a:lvl6pPr>
            <a:lvl7pPr marL="1073150" indent="-358775">
              <a:defRPr>
                <a:solidFill>
                  <a:srgbClr val="FFFFFF"/>
                </a:solidFill>
                <a:latin typeface="Arial"/>
                <a:cs typeface="Arial"/>
              </a:defRPr>
            </a:lvl7pPr>
            <a:lvl8pPr marL="1430338" indent="-357188">
              <a:defRPr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34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9A1974-317B-4590-B25D-D76C8E1B9970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BF786F-6155-42CF-9C23-32A56BEF5E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9558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3636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5000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2595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616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04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698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1963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2532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8114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50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44FF819-ADCE-41C7-B7CA-CA0938EFFD58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C0C3A7-D457-4678-90D3-960D800CCB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63644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628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275" y="-31750"/>
            <a:ext cx="9269413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5E18D29C-B39C-4BA0-B522-787AAF20A402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>
                <a:latin typeface="Arial"/>
                <a:cs typeface="Arial"/>
              </a:defRPr>
            </a:lvl6pPr>
            <a:lvl7pPr marL="985838" indent="-271463">
              <a:defRPr>
                <a:latin typeface="Arial"/>
                <a:cs typeface="Arial"/>
              </a:defRPr>
            </a:lvl7pPr>
            <a:lvl8pPr marL="1257300" indent="-271463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61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2031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6863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881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4595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690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66452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3917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35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A6EC10-9924-41A8-A5F3-31B3BB4DAAC6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99331-E98E-4AF1-A7EB-570AC5CB6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4510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129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950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6032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9475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31750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5F3BD112-DCB6-4ECA-AABF-B28DF1AE5E44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>
                <a:latin typeface="Arial"/>
                <a:cs typeface="Arial"/>
              </a:defRPr>
            </a:lvl6pPr>
            <a:lvl7pPr marL="985838" indent="-271463">
              <a:defRPr>
                <a:latin typeface="Arial"/>
                <a:cs typeface="Arial"/>
              </a:defRPr>
            </a:lvl7pPr>
            <a:lvl8pPr marL="1257300" indent="-271463"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218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33904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5084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459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0470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44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5B9C9F-319C-4249-A801-3D0B81F27014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099024-B466-4548-9BF4-00FD903E8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1439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24850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600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32193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1183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0650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5613" y="3989388"/>
            <a:ext cx="5818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877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77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109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14350" y="3989388"/>
            <a:ext cx="581818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5613" y="6211888"/>
            <a:ext cx="2995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100" b="1" smtClean="0">
                <a:latin typeface="Arial" charset="0"/>
                <a:cs typeface="Arial" charset="0"/>
              </a:rPr>
              <a:t>www.britishcouncil.org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615" y="2326679"/>
            <a:ext cx="5048845" cy="1470025"/>
          </a:xfrm>
        </p:spPr>
        <p:txBody>
          <a:bodyPr lIns="0" tIns="0" rIns="0" bIns="0" anchor="b">
            <a:normAutofit/>
          </a:bodyPr>
          <a:lstStyle>
            <a:lvl1pPr>
              <a:lnSpc>
                <a:spcPts val="48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615" y="4103544"/>
            <a:ext cx="6400800" cy="1656085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3298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39688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9588" y="1093788"/>
            <a:ext cx="3768725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DC7A2B84-D6D7-4D4B-9BE4-E4DACEA2E1CA}" type="slidenum">
              <a:rPr lang="en-GB" sz="700" b="1" smtClean="0">
                <a:solidFill>
                  <a:srgbClr val="000000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19" y="1306624"/>
            <a:ext cx="4206035" cy="1679971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4976772"/>
            <a:ext cx="7223092" cy="1881228"/>
          </a:xfrm>
        </p:spPr>
        <p:txBody>
          <a:bodyPr lIns="0" tIns="0" rIns="0" bIns="0">
            <a:noAutofit/>
          </a:bodyPr>
          <a:lstStyle>
            <a:lvl1pPr>
              <a:lnSpc>
                <a:spcPts val="3000"/>
              </a:lnSpc>
              <a:spcBef>
                <a:spcPts val="0"/>
              </a:spcBef>
              <a:defRPr sz="2600" b="0">
                <a:solidFill>
                  <a:srgbClr val="000000"/>
                </a:solidFill>
              </a:defRPr>
            </a:lvl1pPr>
            <a:lvl2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2pPr>
            <a:lvl3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3pPr>
            <a:lvl4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4pPr>
            <a:lvl5pPr marL="457200" indent="-457200">
              <a:lnSpc>
                <a:spcPts val="3000"/>
              </a:lnSpc>
              <a:spcBef>
                <a:spcPts val="0"/>
              </a:spcBef>
              <a:buFont typeface="Arial"/>
              <a:buChar char="•"/>
              <a:defRPr sz="2600">
                <a:solidFill>
                  <a:srgbClr val="000000"/>
                </a:solidFill>
              </a:defRPr>
            </a:lvl5pPr>
            <a:lvl6pPr marL="714375" indent="-269875">
              <a:defRPr sz="1800">
                <a:latin typeface="Arial"/>
                <a:cs typeface="Arial"/>
              </a:defRPr>
            </a:lvl6pPr>
            <a:lvl7pPr marL="985838" indent="-271463">
              <a:defRPr sz="1800">
                <a:latin typeface="Arial"/>
                <a:cs typeface="Arial"/>
              </a:defRPr>
            </a:lvl7pPr>
            <a:lvl8pPr marL="1257300" indent="-271463"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1034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06413" y="1093788"/>
            <a:ext cx="3768725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30140"/>
            <a:ext cx="4200615" cy="182153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39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15802"/>
            <a:ext cx="5905499" cy="3345226"/>
          </a:xfrm>
        </p:spPr>
        <p:txBody>
          <a:bodyPr lIns="0" tIns="0" rIns="0" bIns="0">
            <a:normAutofit/>
          </a:bodyPr>
          <a:lstStyle>
            <a:lvl1pPr>
              <a:defRPr sz="1900" b="0"/>
            </a:lvl1pPr>
            <a:lvl2pPr marL="342900" indent="-342900">
              <a:buFont typeface="Arial"/>
              <a:buChar char="•"/>
              <a:defRPr sz="1900"/>
            </a:lvl2pPr>
            <a:lvl3pPr marL="342900" indent="-342900">
              <a:buFont typeface="Arial"/>
              <a:buChar char="•"/>
              <a:defRPr sz="1900"/>
            </a:lvl3pPr>
            <a:lvl4pPr marL="342900" indent="-342900">
              <a:buFont typeface="Arial"/>
              <a:buChar char="•"/>
              <a:defRPr sz="1900"/>
            </a:lvl4pPr>
            <a:lvl5pPr marL="342900" indent="-342900">
              <a:buFont typeface="Arial"/>
              <a:buChar char="•"/>
              <a:defRPr sz="1900"/>
            </a:lvl5pPr>
            <a:lvl6pPr marL="628650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6pPr>
            <a:lvl7pPr marL="900113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7pPr>
            <a:lvl8pPr marL="1171575" indent="-271463">
              <a:defRPr sz="1800">
                <a:solidFill>
                  <a:srgbClr val="FFFFFF"/>
                </a:solidFill>
                <a:latin typeface="Arial"/>
                <a:cs typeface="Arial"/>
              </a:defRPr>
            </a:lvl8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5106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19994" cy="1362075"/>
          </a:xfrm>
        </p:spPr>
        <p:txBody>
          <a:bodyPr/>
          <a:lstStyle>
            <a:lvl1pPr algn="l">
              <a:lnSpc>
                <a:spcPts val="4000"/>
              </a:lnSpc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7632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714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C16FBA-30FD-4248-8B84-94F7372BD11A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605703-E084-4C58-AF24-3AFAEEA53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7867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3154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6839" y="2418286"/>
            <a:ext cx="3256305" cy="3707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7149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148"/>
            <a:ext cx="4177291" cy="519699"/>
          </a:xfrm>
        </p:spPr>
        <p:txBody>
          <a:bodyPr lIns="0" tIns="0" rIns="0" bIns="0" anchor="b">
            <a:normAutofit/>
          </a:bodyPr>
          <a:lstStyle>
            <a:lvl1pPr>
              <a:defRPr sz="2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77"/>
            <a:ext cx="4177291" cy="4561186"/>
          </a:xfrm>
        </p:spPr>
        <p:txBody>
          <a:bodyPr lIns="0" tIns="0" rIns="0" bIns="0">
            <a:normAutofit/>
          </a:bodyPr>
          <a:lstStyle>
            <a:lvl1pPr>
              <a:defRPr sz="2000"/>
            </a:lvl1pPr>
            <a:lvl2pPr marL="342900" indent="-342900">
              <a:buFont typeface="Arial"/>
              <a:buChar char="•"/>
              <a:defRPr sz="2000"/>
            </a:lvl2pPr>
            <a:lvl3pPr marL="342900" indent="-342900">
              <a:buFont typeface="Arial"/>
              <a:buChar char="•"/>
              <a:defRPr sz="2000"/>
            </a:lvl3pPr>
            <a:lvl4pPr marL="342900" indent="-342900">
              <a:buFont typeface="Arial"/>
              <a:buChar char="•"/>
              <a:defRPr sz="2000"/>
            </a:lvl4pPr>
            <a:lvl5pPr marL="342900" indent="-342900">
              <a:buFont typeface="Arial"/>
              <a:buChar char="•"/>
              <a:defRPr sz="2000"/>
            </a:lvl5pPr>
            <a:lvl6pPr marL="542925" indent="-185738">
              <a:defRPr sz="1600">
                <a:solidFill>
                  <a:srgbClr val="FFFFFF"/>
                </a:solidFill>
                <a:latin typeface="Arial"/>
                <a:cs typeface="Arial"/>
              </a:defRPr>
            </a:lvl6pPr>
            <a:lvl7pPr marL="801688" indent="-258763">
              <a:defRPr sz="1600">
                <a:solidFill>
                  <a:srgbClr val="FFFFFF"/>
                </a:solidFill>
                <a:latin typeface="Arial"/>
                <a:cs typeface="Arial"/>
              </a:defRPr>
            </a:lvl7pPr>
            <a:lvl8pPr marL="1073150" indent="-271463">
              <a:defRPr sz="1600">
                <a:solidFill>
                  <a:srgbClr val="FFFFFF"/>
                </a:solidFill>
                <a:latin typeface="Arial"/>
                <a:cs typeface="Arial"/>
              </a:defRPr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5"/>
            <a:r>
              <a:rPr lang="en-GB" dirty="0" smtClean="0"/>
              <a:t>Third level</a:t>
            </a:r>
          </a:p>
          <a:p>
            <a:pPr lvl="6"/>
            <a:r>
              <a:rPr lang="en-GB" dirty="0" smtClean="0"/>
              <a:t>Fourth level</a:t>
            </a:r>
          </a:p>
          <a:p>
            <a:pPr lvl="7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671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129"/>
            <a:ext cx="3812477" cy="280650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244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5674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20804"/>
            <a:ext cx="5111750" cy="300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52143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61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619" y="612775"/>
            <a:ext cx="3492849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61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412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7787"/>
            <a:ext cx="3893547" cy="51969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7186"/>
            <a:ext cx="4420501" cy="3771339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8386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58840" y="274638"/>
            <a:ext cx="2634769" cy="5851525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3785454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851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4" y="1871940"/>
            <a:ext cx="8642279" cy="4509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4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0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8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6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4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250211" y="1331999"/>
            <a:ext cx="8642352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0" indent="0">
              <a:buNone/>
              <a:defRPr lang="de-DE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6362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58049C-DD12-4162-9A19-E05E3CE436B7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970D33-8D32-4F1E-9703-E7DA93278B2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2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23EF4-9BCB-42AC-8AC6-E673EB5CDD8C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4B4A6-E13F-4C03-BEE3-24837BC363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62083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5E9A2FB-38C3-4F8E-89F7-EADAFA9174A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8C0257-5D1A-4773-B028-5CB27ED5DEDF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409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19A1974-317B-4590-B25D-D76C8E1B997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BF786F-6155-42CF-9C23-32A56BEF5EF4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018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44FF819-ADCE-41C7-B7CA-CA0938EFFD5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C0C3A7-D457-4678-90D3-960D800CCB53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5350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A6EC10-9924-41A8-A5F3-31B3BB4DAAC6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2599331-E98E-4AF1-A7EB-570AC5CB6BF1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137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55B9C9F-319C-4249-A801-3D0B81F27014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6099024-B466-4548-9BF4-00FD903E881D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7115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9C16FBA-30FD-4248-8B84-94F7372BD11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4605703-E084-4C58-AF24-3AFAEEA536D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0029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23EF4-9BCB-42AC-8AC6-E673EB5CDD8C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C04B4A6-E13F-4C03-BEE3-24837BC363EE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7683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631AC3-447E-4C35-B6D8-4A933EA05A5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00E232-10FA-40E6-87AD-3D09CAF4FE56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1930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440147E-1DBF-415D-A6B4-B0E732C71F4A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232508F-B6DC-4CBE-AE41-95A90F87CF09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132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18D6129-C0B2-4D9E-8909-927C67424C48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07/05/2015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3B6D08F-E8FA-4A5F-92C3-974114E34F4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19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C631AC3-447E-4C35-B6D8-4A933EA05A58}" type="datetimeFigureOut">
              <a:rPr lang="en-GB"/>
              <a:pPr>
                <a:defRPr/>
              </a:pPr>
              <a:t>07/05/2015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00E232-10FA-40E6-87AD-3D09CAF4FE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8439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4" y="1871940"/>
            <a:ext cx="8642279" cy="45098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18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4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36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20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541338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8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72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6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900000" indent="-17938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5"/>
              </a:buClr>
              <a:buFont typeface="Arial" pitchFamily="34" charset="0"/>
              <a:defRPr lang="de-DE" sz="1400" dirty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>
          <a:xfrm>
            <a:off x="250211" y="1331999"/>
            <a:ext cx="8642352" cy="478387"/>
          </a:xfrm>
          <a:prstGeom prst="rect">
            <a:avLst/>
          </a:prstGeom>
          <a:noFill/>
        </p:spPr>
        <p:txBody>
          <a:bodyPr wrap="square" lIns="0" tIns="72000" rIns="0" bIns="36000">
            <a:spAutoFit/>
          </a:bodyPr>
          <a:lstStyle>
            <a:lvl1pPr marL="0" indent="0">
              <a:buNone/>
              <a:defRPr lang="de-DE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176213" lvl="0" indent="-17621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658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808038"/>
            <a:ext cx="8229600" cy="508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304925"/>
            <a:ext cx="8229600" cy="4835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512763"/>
            <a:ext cx="81407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7" descr="harlequin bottom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33400" y="6235700"/>
            <a:ext cx="81407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 txBox="1">
            <a:spLocks/>
          </p:cNvSpPr>
          <p:nvPr/>
        </p:nvSpPr>
        <p:spPr>
          <a:xfrm>
            <a:off x="7583581" y="6448424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45640C53-B0D2-476C-B75F-A20DC81C5C23}" type="slidenum">
              <a:rPr lang="en-GB" sz="700" b="1" smtClean="0">
                <a:solidFill>
                  <a:schemeClr val="bg1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420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 kern="1200" spc="-2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44500" indent="-258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714375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85838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257300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076" name="Picture 3" descr="purple honeycomb 1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388" y="-47625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54607FB-2DF9-44FF-9023-E3C358AA4E87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738" y="-47625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68FF8B2-FFEB-436F-B8E0-A070A972DF03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71000" cy="69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7ED975C4-D061-4407-B92A-2286F7711938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  <p:sldLayoutId id="2147484341" r:id="rId12"/>
    <p:sldLayoutId id="21474843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14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AF800D8D-832B-4B5F-8FF4-440B334395CC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  <p:sldLayoutId id="2147484350" r:id="rId12"/>
    <p:sldLayoutId id="214748435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7288"/>
            <a:ext cx="822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7850"/>
            <a:ext cx="8229600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271001" cy="695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8093075" y="6337300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C3E55565-F39F-4A38-A292-D16F7DEF92FC}" type="slidenum">
              <a:rPr lang="en-GB" sz="700" b="1" smtClean="0">
                <a:solidFill>
                  <a:srgbClr val="FFFFFF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  <p:sldLayoutId id="214748441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FFFFFF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808038"/>
            <a:ext cx="8229600" cy="508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0" y="1304925"/>
            <a:ext cx="8229600" cy="4835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512763"/>
            <a:ext cx="8140700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3" name="Picture 7" descr="harlequin bottom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26213"/>
            <a:ext cx="81407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33400" y="6235700"/>
            <a:ext cx="81407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 txBox="1">
            <a:spLocks/>
          </p:cNvSpPr>
          <p:nvPr/>
        </p:nvSpPr>
        <p:spPr>
          <a:xfrm>
            <a:off x="7583581" y="6448424"/>
            <a:ext cx="965200" cy="409575"/>
          </a:xfrm>
          <a:prstGeom prst="rect">
            <a:avLst/>
          </a:prstGeom>
        </p:spPr>
        <p:txBody>
          <a:bodyPr anchor="b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pitchFamily="34" charset="0"/>
              <a:buNone/>
              <a:defRPr/>
            </a:pPr>
            <a:fld id="{45640C53-B0D2-476C-B75F-A20DC81C5C23}" type="slidenum">
              <a:rPr lang="en-GB" sz="700" b="1" smtClean="0">
                <a:solidFill>
                  <a:prstClr val="white"/>
                </a:solidFill>
                <a:latin typeface="Arial" pitchFamily="34" charset="0"/>
              </a:rPr>
              <a:pPr algn="r" eaLnBrk="1" hangingPunct="1">
                <a:spcBef>
                  <a:spcPct val="20000"/>
                </a:spcBef>
                <a:buFont typeface="Arial" pitchFamily="34" charset="0"/>
                <a:buNone/>
                <a:defRPr/>
              </a:pPr>
              <a:t>‹#›</a:t>
            </a:fld>
            <a:endParaRPr lang="en-GB" sz="700" b="1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04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 kern="1200" spc="-2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444500" indent="-2587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714375" indent="-269875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985838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1257300" indent="-271463" algn="l" defTabSz="457200" rtl="0" eaLnBrk="0" fontAlgn="base" hangingPunct="0">
        <a:lnSpc>
          <a:spcPts val="2100"/>
        </a:lnSpc>
        <a:spcBef>
          <a:spcPct val="20000"/>
        </a:spcBef>
        <a:spcAft>
          <a:spcPct val="0"/>
        </a:spcAft>
        <a:buFont typeface="Arial" charset="0"/>
        <a:buChar char="•"/>
        <a:defRPr sz="1400" kern="1200" spc="-3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 smtClean="0">
                <a:latin typeface="Arial" pitchFamily="34" charset="0"/>
              </a:rPr>
              <a:t>.</a:t>
            </a:r>
            <a:endParaRPr lang="en-GB" dirty="0" smtClean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9" y="1084302"/>
            <a:ext cx="8639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Human Capital Development in </a:t>
            </a:r>
            <a:r>
              <a:rPr lang="en-GB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Meghalaya</a:t>
            </a:r>
          </a:p>
          <a:p>
            <a:pPr algn="ctr"/>
            <a:endParaRPr lang="en-GB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2748" y="5921246"/>
            <a:ext cx="162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May 2015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090617" y="5964074"/>
            <a:ext cx="438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Rashmi Mehra</a:t>
            </a:r>
          </a:p>
          <a:p>
            <a:r>
              <a:rPr lang="en-US" dirty="0" smtClean="0"/>
              <a:t>TVET Institutional Strengthening Specialist </a:t>
            </a:r>
            <a:endParaRPr lang="en-US" dirty="0"/>
          </a:p>
        </p:txBody>
      </p:sp>
      <p:pic>
        <p:nvPicPr>
          <p:cNvPr id="10" name="Picture Placeholder 4" descr="DSC013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30380" y="2759932"/>
            <a:ext cx="4366205" cy="2734187"/>
          </a:xfrm>
          <a:prstGeom prst="rect">
            <a:avLst/>
          </a:prstGeom>
          <a:effectLst>
            <a:glow rad="342900">
              <a:schemeClr val="accent4">
                <a:satMod val="175000"/>
                <a:alpha val="25000"/>
              </a:schemeClr>
            </a:glow>
            <a:outerShdw blurRad="139700" dist="50800" dir="5400000" algn="ctr" rotWithShape="0">
              <a:srgbClr val="000000">
                <a:alpha val="98000"/>
              </a:srgbClr>
            </a:outerShdw>
            <a:reflection blurRad="6350" stA="73000" endPos="40000" dist="1016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13" y="995055"/>
            <a:ext cx="7659021" cy="5568825"/>
          </a:xfrm>
        </p:spPr>
        <p:txBody>
          <a:bodyPr>
            <a:noAutofit/>
          </a:bodyPr>
          <a:lstStyle/>
          <a:p>
            <a:pPr marL="612" indent="0"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delivering skills training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 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expenses: rental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equipment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training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venues,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 &amp; Post placement support: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for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 </a:t>
            </a:r>
            <a:r>
              <a:rPr lang="en-U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differently abled </a:t>
            </a:r>
            <a:r>
              <a:rPr lang="en-US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</a:t>
            </a:r>
          </a:p>
          <a:p>
            <a:pPr marL="612" indent="0">
              <a:lnSpc>
                <a:spcPct val="200000"/>
              </a:lnSpc>
              <a:buClrTx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Areas </a:t>
            </a:r>
          </a:p>
          <a:p>
            <a:pPr marL="286362" lvl="1" indent="-285750">
              <a:lnSpc>
                <a:spcPct val="20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Mobilization trainees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districts</a:t>
            </a:r>
          </a:p>
          <a:p>
            <a:pPr marL="286362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 placed outside the state </a:t>
            </a:r>
          </a:p>
          <a:p>
            <a:pPr marL="286362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support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DPCUs 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358" y="648289"/>
            <a:ext cx="8229600" cy="313736"/>
          </a:xfrm>
        </p:spPr>
        <p:txBody>
          <a:bodyPr>
            <a:normAutofit/>
          </a:bodyPr>
          <a:lstStyle/>
          <a:p>
            <a:r>
              <a:rPr lang="en-US" sz="14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Provided to the TPs by State </a:t>
            </a:r>
            <a:endParaRPr lang="en-US" sz="1400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250824" y="173000"/>
            <a:ext cx="8642352" cy="392274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Skill Training Approach Under SCF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457" y="4420307"/>
            <a:ext cx="1126154" cy="1126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698" y="2494224"/>
            <a:ext cx="1973511" cy="1020782"/>
          </a:xfrm>
          <a:prstGeom prst="rect">
            <a:avLst/>
          </a:prstGeom>
        </p:spPr>
      </p:pic>
      <p:pic>
        <p:nvPicPr>
          <p:cNvPr id="1026" name="Picture 2" descr="Image result for vocational trai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271" y="907709"/>
            <a:ext cx="1243164" cy="136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054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250824" y="178402"/>
            <a:ext cx="8642352" cy="392274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Skill Training Approach Under SCF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4" y="546827"/>
            <a:ext cx="8311487" cy="52230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-3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 of </a:t>
            </a:r>
            <a:r>
              <a:rPr lang="en-US" sz="1400" b="1" spc="-3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TPs in Skill </a:t>
            </a:r>
            <a:r>
              <a:rPr lang="en-US" sz="1400" b="1" spc="-3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under SCF</a:t>
            </a:r>
            <a:endParaRPr lang="en-US" sz="1400" b="1" spc="-3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free training to selected youth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Counseling support at all stages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placement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&amp; industry tie ups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Assurance of trainings 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aligned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NSQF/NOS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Skills integration: Inclusion of Communication &amp; personality development 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built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Instructionally sound learning resources – Text &amp; Digital components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Competent faculty with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sectorial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Certified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SSCs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 Assessment system focused on LO s - Final assessment through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SSc’s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Trade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labs &amp; equipment as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specified in the curriculum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316" y="4932947"/>
            <a:ext cx="3175860" cy="1553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28" y="1263316"/>
            <a:ext cx="2152909" cy="9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62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5594" y="2169997"/>
            <a:ext cx="6591869" cy="132343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Thank You </a:t>
            </a:r>
            <a:endParaRPr lang="en-US" sz="8000" b="1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163547"/>
            <a:ext cx="8642350" cy="7619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Employment Status at a Glance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8" name="Picture 2" descr="http://www.springholidaysltd.com/meghalya/images/meghalya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12" y="2090987"/>
            <a:ext cx="8917664" cy="41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87304"/>
              </p:ext>
            </p:extLst>
          </p:nvPr>
        </p:nvGraphicFramePr>
        <p:xfrm>
          <a:off x="1335505" y="1625130"/>
          <a:ext cx="5606716" cy="1463040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5500" dist="50800" dir="5400000" sy="-100000" algn="bl" rotWithShape="0"/>
                </a:effectLst>
              </a:tblPr>
              <a:tblGrid>
                <a:gridCol w="2803358"/>
                <a:gridCol w="2803358"/>
              </a:tblGrid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effectLst/>
                          <a:latin typeface="Calibri" panose="020F0502020204030204" pitchFamily="34" charset="0"/>
                        </a:rPr>
                        <a:t>Total Population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  <a:latin typeface="Calibri" panose="020F0502020204030204" pitchFamily="34" charset="0"/>
                        </a:rPr>
                        <a:t>2966889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Calibri" panose="020F0502020204030204" pitchFamily="34" charset="0"/>
                        </a:rPr>
                        <a:t>Workers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Calibri" panose="020F0502020204030204" pitchFamily="34" charset="0"/>
                        </a:rPr>
                        <a:t>1185619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Calibri" panose="020F0502020204030204" pitchFamily="34" charset="0"/>
                        </a:rPr>
                        <a:t>Non-workers</a:t>
                      </a:r>
                      <a:endParaRPr 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Calibri" panose="020F0502020204030204" pitchFamily="34" charset="0"/>
                        </a:rPr>
                        <a:t>1638517</a:t>
                      </a:r>
                      <a:endParaRPr lang="en-US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Unemployed 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142753</a:t>
                      </a:r>
                      <a:endParaRPr lang="en-US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FF">
                            <a:shade val="30000"/>
                            <a:satMod val="115000"/>
                          </a:srgbClr>
                        </a:gs>
                        <a:gs pos="50000">
                          <a:srgbClr val="FFFFFF">
                            <a:shade val="67500"/>
                            <a:satMod val="115000"/>
                          </a:srgbClr>
                        </a:gs>
                        <a:gs pos="100000">
                          <a:srgbClr val="FFFFFF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46913" y="791570"/>
            <a:ext cx="596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Meghalaya – Activity Status of Population  as per 2011 census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5684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86" y="175479"/>
            <a:ext cx="8229600" cy="508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Skill Trainings- A Perspective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022" y="2567232"/>
            <a:ext cx="1573089" cy="11798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168426" y="669746"/>
            <a:ext cx="26108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Training Providers</a:t>
            </a:r>
          </a:p>
          <a:p>
            <a:endParaRPr lang="en-US" dirty="0"/>
          </a:p>
          <a:p>
            <a:r>
              <a:rPr lang="en-US" dirty="0" smtClean="0"/>
              <a:t>Varied trades </a:t>
            </a:r>
          </a:p>
          <a:p>
            <a:endParaRPr lang="en-US" dirty="0"/>
          </a:p>
          <a:p>
            <a:r>
              <a:rPr lang="en-US" dirty="0" smtClean="0"/>
              <a:t>Numerous schemes </a:t>
            </a:r>
          </a:p>
          <a:p>
            <a:endParaRPr lang="en-US" dirty="0"/>
          </a:p>
          <a:p>
            <a:r>
              <a:rPr lang="en-US" dirty="0" smtClean="0"/>
              <a:t>Different approaches </a:t>
            </a:r>
          </a:p>
          <a:p>
            <a:endParaRPr lang="en-US" dirty="0"/>
          </a:p>
          <a:p>
            <a:r>
              <a:rPr lang="en-US" dirty="0" smtClean="0"/>
              <a:t>Diverse curriculums </a:t>
            </a:r>
          </a:p>
          <a:p>
            <a:endParaRPr lang="en-US" dirty="0"/>
          </a:p>
          <a:p>
            <a:r>
              <a:rPr lang="en-US" dirty="0" smtClean="0"/>
              <a:t>Varying competencies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5" descr="C:\Users\Bosco\Desktop\Review\MSSDS Photos\Border Photos\Garobadha - Border\ISMO Prac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7495" y="2813579"/>
            <a:ext cx="2143866" cy="1270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6" descr="C:\Users\Bosco\Desktop\Review\MSSDS Photos\Border Photos\Garobadha - Border\Security Practical Sess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4648" y="3932395"/>
            <a:ext cx="1932041" cy="11342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2" descr="C:\Users\Bosco\Desktop\Review\MSSDS Photos\Non Border Photos\Mendal - Non Border\Computer Practicle Class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349" y="4620787"/>
            <a:ext cx="1975580" cy="12192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2" descr="C:\Users\Bosco\Desktop\Review\MSSDS Photos\Non Border Photos\Shillong - Non Border\Electrician Student doing computer practic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83461" y="977716"/>
            <a:ext cx="1698935" cy="15416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4" descr="C:\Users\Bosco\Desktop\Review\MSSDS Photos\Non Border Photos\Garobadha - Non Border\ISMO Practic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06448" y="4355205"/>
            <a:ext cx="1358200" cy="14228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Picture 3" descr="C:\Users\Bosco\Desktop\Review\MSSDS Photos\Non Border Photos\Jowai - Non Border\Students at automobile la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1074" y="728584"/>
            <a:ext cx="1845037" cy="16051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1808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830" y="566410"/>
            <a:ext cx="8919859" cy="5848038"/>
          </a:xfrm>
        </p:spPr>
        <p:txBody>
          <a:bodyPr>
            <a:normAutofit/>
          </a:bodyPr>
          <a:lstStyle/>
          <a:p>
            <a:pPr marL="612" lvl="0" indent="0">
              <a:buClrTx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Issues: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512" lvl="0" indent="-34290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Mobilization - youth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parents lack awareness of the need and availability of training schemes</a:t>
            </a:r>
          </a:p>
          <a:p>
            <a:pPr marL="343512" indent="-34290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place students within the state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Inadequate Infrastructure for training</a:t>
            </a: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not easily available within the state </a:t>
            </a: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Financial/fund problems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" indent="0">
              <a:buClrTx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6362" indent="-285750">
              <a:buClrTx/>
              <a:buFont typeface="Courier New" panose="02070309020205020404" pitchFamily="49" charset="0"/>
              <a:buChar char="o"/>
            </a:pP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outcome based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Instructional uniformity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Absence of standardized curriculum, courseware, entry gating criteria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uniform</a:t>
            </a: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Evaluation: Structured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formative &amp; summative assessments not seen to be followed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Infrastructure: Classroom &amp; Lab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not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competence and instructional skills vary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Credibility of certifications &amp; lack of provisions for horizontal and vertical movement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512" indent="-342900">
              <a:buClrTx/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00337" y="171939"/>
            <a:ext cx="8642352" cy="3922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Skill Trainings - The Current Scenario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2" descr="Image result for Many problem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Many problems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http://classroomclipart.com/images/gallery/Clipart/School/TN_student_surrounded_by_question_m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148" y="1384828"/>
            <a:ext cx="1897764" cy="19282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3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inepublicity.files.wordpress.com/2010/03/bridging-the-g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8764" y="733927"/>
            <a:ext cx="6218510" cy="553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0016" y="969893"/>
            <a:ext cx="6764125" cy="84616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Bridging the Gap…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7421" y="3224463"/>
            <a:ext cx="353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SCF</a:t>
            </a:r>
            <a:endParaRPr lang="en-US" sz="7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0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163547"/>
            <a:ext cx="8642350" cy="7619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SCF - An Overview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717451"/>
            <a:ext cx="8772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Through </a:t>
            </a:r>
            <a:r>
              <a:rPr lang="en-IN" dirty="0" smtClean="0">
                <a:latin typeface="Calibri" panose="020F0502020204030204" pitchFamily="34" charset="0"/>
              </a:rPr>
              <a:t>SCF, </a:t>
            </a:r>
            <a:r>
              <a:rPr lang="en-IN" dirty="0">
                <a:latin typeface="Calibri" panose="020F0502020204030204" pitchFamily="34" charset="0"/>
              </a:rPr>
              <a:t>MSSDS </a:t>
            </a:r>
            <a:r>
              <a:rPr lang="en-IN" dirty="0" smtClean="0">
                <a:latin typeface="Calibri" panose="020F0502020204030204" pitchFamily="34" charset="0"/>
              </a:rPr>
              <a:t>targets </a:t>
            </a:r>
            <a:r>
              <a:rPr lang="en-IN" dirty="0">
                <a:latin typeface="Calibri" panose="020F0502020204030204" pitchFamily="34" charset="0"/>
              </a:rPr>
              <a:t>to provide vocational training to </a:t>
            </a:r>
            <a:r>
              <a:rPr lang="en-IN" b="1" dirty="0">
                <a:latin typeface="Calibri" panose="020F0502020204030204" pitchFamily="34" charset="0"/>
              </a:rPr>
              <a:t>60,000 </a:t>
            </a:r>
            <a:r>
              <a:rPr lang="en-IN" b="1" dirty="0" smtClean="0">
                <a:latin typeface="Calibri" panose="020F0502020204030204" pitchFamily="34" charset="0"/>
              </a:rPr>
              <a:t>youth</a:t>
            </a:r>
          </a:p>
          <a:p>
            <a:pPr algn="ctr"/>
            <a:r>
              <a:rPr lang="en-IN" dirty="0" smtClean="0">
                <a:latin typeface="Calibri" panose="020F0502020204030204" pitchFamily="34" charset="0"/>
              </a:rPr>
              <a:t> </a:t>
            </a:r>
            <a:r>
              <a:rPr lang="en-IN" dirty="0">
                <a:latin typeface="Calibri" panose="020F0502020204030204" pitchFamily="34" charset="0"/>
              </a:rPr>
              <a:t>by engaging with </a:t>
            </a:r>
            <a:r>
              <a:rPr lang="en-IN" dirty="0" smtClean="0">
                <a:latin typeface="Calibri" panose="020F0502020204030204" pitchFamily="34" charset="0"/>
              </a:rPr>
              <a:t>(</a:t>
            </a:r>
            <a:r>
              <a:rPr lang="en-IN" dirty="0">
                <a:latin typeface="Calibri" panose="020F0502020204030204" pitchFamily="34" charset="0"/>
              </a:rPr>
              <a:t>private and public) training agencies in chosen </a:t>
            </a:r>
            <a:r>
              <a:rPr lang="en-IN" dirty="0" smtClean="0">
                <a:latin typeface="Calibri" panose="020F0502020204030204" pitchFamily="34" charset="0"/>
              </a:rPr>
              <a:t>sectors</a:t>
            </a:r>
            <a:r>
              <a:rPr lang="en-IN" dirty="0">
                <a:latin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071" y="2779425"/>
            <a:ext cx="851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Program </a:t>
            </a:r>
            <a:r>
              <a:rPr lang="en-US" dirty="0">
                <a:latin typeface="Calibri" panose="020F0502020204030204" pitchFamily="34" charset="0"/>
              </a:rPr>
              <a:t>will be implemented across all 11 </a:t>
            </a:r>
            <a:r>
              <a:rPr lang="en-US" dirty="0" smtClean="0">
                <a:latin typeface="Calibri" panose="020F0502020204030204" pitchFamily="34" charset="0"/>
              </a:rPr>
              <a:t>districts.</a:t>
            </a:r>
          </a:p>
          <a:p>
            <a:pPr algn="ctr"/>
            <a:r>
              <a:rPr lang="en-IN" dirty="0" smtClean="0">
                <a:latin typeface="Calibri" panose="020F0502020204030204" pitchFamily="34" charset="0"/>
              </a:rPr>
              <a:t>Quality </a:t>
            </a:r>
            <a:r>
              <a:rPr lang="en-IN" dirty="0">
                <a:latin typeface="Calibri" panose="020F0502020204030204" pitchFamily="34" charset="0"/>
              </a:rPr>
              <a:t>and timelines will be monitored and evaluated by </a:t>
            </a:r>
            <a:r>
              <a:rPr lang="en-IN" b="1" dirty="0" smtClean="0">
                <a:latin typeface="Calibri" panose="020F0502020204030204" pitchFamily="34" charset="0"/>
              </a:rPr>
              <a:t>MSSDS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910" y="777916"/>
            <a:ext cx="8226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Skills Challenge Fund (SCF) has been established to enable demand linked skill building in the state. </a:t>
            </a:r>
          </a:p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60" y="3657599"/>
            <a:ext cx="3391250" cy="23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1642" y="4857728"/>
            <a:ext cx="2021305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200" b="1" dirty="0"/>
              <a:t>The  Fund- USD 20.3 million</a:t>
            </a:r>
            <a:endParaRPr lang="en-US" sz="1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156418"/>
            <a:ext cx="8642350" cy="4297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SCF - An Overview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" y="752481"/>
            <a:ext cx="9067800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Objectives:</a:t>
            </a:r>
            <a:endParaRPr lang="en-US" sz="1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training for different segments:  Rural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urban youth, girls and boys, dropouts (at various levels) and school graduates, </a:t>
            </a:r>
            <a:r>
              <a:rPr lang="en-US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Youth seeking 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within and outside Meghalaya. </a:t>
            </a:r>
            <a:endParaRPr lang="en-US" sz="1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Arrest migration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entrepreneurs by incentivizing them to start enterprises in the state, </a:t>
            </a: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opportunities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for wage employment to local people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Accelerate economic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progress in the state by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skilled manpower</a:t>
            </a:r>
            <a:endParaRPr lang="en-US" sz="1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www.mati.gov.in/gallery/jaint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215" y="4176756"/>
            <a:ext cx="2900958" cy="1933972"/>
          </a:xfrm>
          <a:prstGeom prst="rect">
            <a:avLst/>
          </a:prstGeom>
          <a:noFill/>
          <a:effectLst>
            <a:outerShdw blurRad="901700" dist="50800" dir="5400000" algn="ctr" rotWithShape="0">
              <a:srgbClr val="000000"/>
            </a:outerShdw>
            <a:reflection blurRad="1016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1628" y="3363674"/>
            <a:ext cx="6705600" cy="349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Enhance the Employability of the Youth of Meghalaya </a:t>
            </a:r>
          </a:p>
        </p:txBody>
      </p:sp>
    </p:spTree>
    <p:extLst>
      <p:ext uri="{BB962C8B-B14F-4D97-AF65-F5344CB8AC3E}">
        <p14:creationId xmlns:p14="http://schemas.microsoft.com/office/powerpoint/2010/main" xmlns="" val="9332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478" y="1146875"/>
            <a:ext cx="8655529" cy="4894951"/>
          </a:xfrm>
        </p:spPr>
        <p:txBody>
          <a:bodyPr>
            <a:normAutofit/>
          </a:bodyPr>
          <a:lstStyle/>
          <a:p>
            <a:pPr marL="343512" lvl="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providers and NGOs that have implemented or are currently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training on behalf of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ministries,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NSDC</a:t>
            </a:r>
          </a:p>
          <a:p>
            <a:pPr marL="343512" lvl="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 training providers –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ITIs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Polytechnics</a:t>
            </a:r>
          </a:p>
          <a:p>
            <a:pPr marL="343512" lvl="0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training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NGOs that have :</a:t>
            </a:r>
          </a:p>
          <a:p>
            <a:pPr marL="826362" lvl="3" indent="-285750"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experience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industry sectors </a:t>
            </a:r>
          </a:p>
          <a:p>
            <a:pPr marL="826362" lvl="3" indent="-285750"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accredited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NCVT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/SSCs /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512" indent="-3429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NGO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TPs  that are: </a:t>
            </a:r>
          </a:p>
          <a:p>
            <a:pPr lvl="1"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ased in 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Meghalaya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north-eastern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  <a:p>
            <a:pPr lvl="1">
              <a:lnSpc>
                <a:spcPct val="15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experience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providing skills training and livelihood development support in this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will be encouraged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Tx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956" y="747878"/>
            <a:ext cx="8229600" cy="508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Eligible Entities to Participate in the Bidding Process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250824" y="192050"/>
            <a:ext cx="8642352" cy="3922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Skill Training Approach Under SCF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720" y="4725236"/>
            <a:ext cx="3063548" cy="17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9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513" y="995055"/>
            <a:ext cx="7659021" cy="5568825"/>
          </a:xfrm>
        </p:spPr>
        <p:txBody>
          <a:bodyPr>
            <a:noAutofit/>
          </a:bodyPr>
          <a:lstStyle/>
          <a:p>
            <a:pPr marL="612" indent="0">
              <a:buClrTx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delivering skills training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including: </a:t>
            </a:r>
          </a:p>
          <a:p>
            <a:pPr marL="286362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fee for learners &amp; allowances </a:t>
            </a:r>
          </a:p>
          <a:p>
            <a:pPr marL="286362" indent="-285750">
              <a:lnSpc>
                <a:spcPct val="200000"/>
              </a:lnSpc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teachers/trainers and support staff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cost of training and assessment of trainers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SSCs)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materials, consumables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c/w costs 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accommodation directly related to training </a:t>
            </a: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costs of trainees </a:t>
            </a:r>
          </a:p>
          <a:p>
            <a:pPr marL="286362" lvl="0" indent="-285750">
              <a:lnSpc>
                <a:spcPct val="200000"/>
              </a:lnSpc>
              <a:buClrTx/>
              <a:buFont typeface="Arial" pitchFamily="34" charset="0"/>
              <a:buChar char="•"/>
            </a:pPr>
            <a:endParaRPr lang="en-US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2" lvl="0" indent="0">
              <a:lnSpc>
                <a:spcPct val="200000"/>
              </a:lnSpc>
              <a:buClrTx/>
            </a:pP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286362" lvl="0" indent="-285750">
              <a:buClrTx/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lvl="0" indent="-285750">
              <a:buClrTx/>
              <a:buFont typeface="Arial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6362" indent="-285750">
              <a:buClrTx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mobilizing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 across districts</a:t>
            </a:r>
          </a:p>
          <a:p>
            <a:pPr lvl="1">
              <a:buClrTx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level support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District Project Co-ordination Units (DPCUs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358" y="648289"/>
            <a:ext cx="8229600" cy="313736"/>
          </a:xfrm>
        </p:spPr>
        <p:txBody>
          <a:bodyPr>
            <a:normAutofit/>
          </a:bodyPr>
          <a:lstStyle/>
          <a:p>
            <a:r>
              <a:rPr lang="en-US" sz="1400" spc="-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Provided to the TPs by State </a:t>
            </a:r>
            <a:endParaRPr lang="en-US" sz="1400" spc="-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3"/>
          </p:nvPr>
        </p:nvSpPr>
        <p:spPr>
          <a:xfrm>
            <a:off x="250824" y="173000"/>
            <a:ext cx="8642352" cy="392274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Skill Training Approach Under SCF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90" y="5222767"/>
            <a:ext cx="992727" cy="992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185" y="1247034"/>
            <a:ext cx="1414279" cy="1414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445" y="3581401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C Partners for 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BC Partners for 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BC Partners for 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BC Partners for 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BC Partners for Ch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A8BC"/>
      </a:accent1>
      <a:accent2>
        <a:srgbClr val="4EAE87"/>
      </a:accent2>
      <a:accent3>
        <a:srgbClr val="5D689F"/>
      </a:accent3>
      <a:accent4>
        <a:srgbClr val="D7415F"/>
      </a:accent4>
      <a:accent5>
        <a:srgbClr val="E98E31"/>
      </a:accent5>
      <a:accent6>
        <a:srgbClr val="E98E3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/>
            <a:cs typeface="Arial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88030306ADA241BFD0E616B56C00DC" ma:contentTypeVersion="2" ma:contentTypeDescription="Create a new document." ma:contentTypeScope="" ma:versionID="b3142053ae106271286f4c872eed1a4a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16ed3d52a1b0f21969ef7d87d34fd71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1C2CA1B-278C-4CFB-8399-C1153E85A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8B8914-4FE0-46BA-B09E-29B2373B61E1}">
  <ds:schemaRefs>
    <ds:schemaRef ds:uri="http://schemas.openxmlformats.org/package/2006/metadata/core-properties"/>
    <ds:schemaRef ds:uri="http://schemas.microsoft.com/sharepoint/v3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AED060D-2324-457F-BB14-28CF241AAE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Partners for Change PowerPoint_Print-ready</Template>
  <TotalTime>3353</TotalTime>
  <Words>696</Words>
  <Application>Microsoft Office PowerPoint</Application>
  <PresentationFormat>On-screen Show (4:3)</PresentationFormat>
  <Paragraphs>129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Custom Design</vt:lpstr>
      <vt:lpstr>1_Office Theme</vt:lpstr>
      <vt:lpstr>2_Office Theme</vt:lpstr>
      <vt:lpstr>3_Office Theme</vt:lpstr>
      <vt:lpstr>4_Office Theme</vt:lpstr>
      <vt:lpstr>5_Office Theme</vt:lpstr>
      <vt:lpstr>1_Custom Design</vt:lpstr>
      <vt:lpstr>Slide 1</vt:lpstr>
      <vt:lpstr>Employment Status at a Glance </vt:lpstr>
      <vt:lpstr>Skill Trainings- A Perspective  </vt:lpstr>
      <vt:lpstr>Slide 4</vt:lpstr>
      <vt:lpstr>Slide 5</vt:lpstr>
      <vt:lpstr>SCF - An Overview </vt:lpstr>
      <vt:lpstr>SCF - An Overview </vt:lpstr>
      <vt:lpstr>Eligible Entities to Participate in the Bidding Process </vt:lpstr>
      <vt:lpstr>Support Provided to the TPs by State </vt:lpstr>
      <vt:lpstr>Support Provided to the TPs by State </vt:lpstr>
      <vt:lpstr>Slide 11</vt:lpstr>
      <vt:lpstr>Slide 12</vt:lpstr>
    </vt:vector>
  </TitlesOfParts>
  <Company>British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Ernsberger, Leighton (India)</dc:creator>
  <cp:lastModifiedBy>HCL</cp:lastModifiedBy>
  <cp:revision>221</cp:revision>
  <cp:lastPrinted>2013-03-08T11:55:16Z</cp:lastPrinted>
  <dcterms:created xsi:type="dcterms:W3CDTF">2014-04-17T12:08:32Z</dcterms:created>
  <dcterms:modified xsi:type="dcterms:W3CDTF">2015-05-07T14:04:43Z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0x0101007C88030306ADA241BFD0E616B56C00DC</vt:lpwstr>
  </property>
</Properties>
</file>