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62" r:id="rId4"/>
    <p:sldId id="263" r:id="rId5"/>
    <p:sldId id="290" r:id="rId6"/>
    <p:sldId id="266" r:id="rId7"/>
    <p:sldId id="289" r:id="rId8"/>
    <p:sldId id="265" r:id="rId9"/>
    <p:sldId id="264" r:id="rId10"/>
    <p:sldId id="261" r:id="rId11"/>
    <p:sldId id="267" r:id="rId12"/>
    <p:sldId id="268" r:id="rId13"/>
    <p:sldId id="269" r:id="rId14"/>
    <p:sldId id="270" r:id="rId15"/>
    <p:sldId id="272" r:id="rId16"/>
    <p:sldId id="271" r:id="rId17"/>
    <p:sldId id="274" r:id="rId18"/>
    <p:sldId id="275" r:id="rId19"/>
    <p:sldId id="276" r:id="rId20"/>
    <p:sldId id="281" r:id="rId21"/>
    <p:sldId id="277" r:id="rId22"/>
    <p:sldId id="278" r:id="rId23"/>
    <p:sldId id="279" r:id="rId24"/>
    <p:sldId id="282" r:id="rId25"/>
    <p:sldId id="283" r:id="rId26"/>
    <p:sldId id="284" r:id="rId27"/>
    <p:sldId id="285" r:id="rId28"/>
    <p:sldId id="286" r:id="rId29"/>
    <p:sldId id="287" r:id="rId30"/>
    <p:sldId id="291" r:id="rId3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4" autoAdjust="0"/>
    <p:restoredTop sz="93011" autoAdjust="0"/>
  </p:normalViewPr>
  <p:slideViewPr>
    <p:cSldViewPr>
      <p:cViewPr>
        <p:scale>
          <a:sx n="60" d="100"/>
          <a:sy n="60" d="100"/>
        </p:scale>
        <p:origin x="-161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F3851-3B4D-41AD-A0ED-E3C69E24CF61}" type="doc">
      <dgm:prSet loTypeId="urn:microsoft.com/office/officeart/2005/8/layout/h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8C8EB27-76D0-4477-B047-B1E1B0A2D8DC}">
      <dgm:prSet phldrT="[Text]"/>
      <dgm:spPr/>
      <dgm:t>
        <a:bodyPr/>
        <a:lstStyle/>
        <a:p>
          <a:r>
            <a:rPr lang="en-US" b="1" dirty="0" smtClean="0"/>
            <a:t>Assist</a:t>
          </a:r>
          <a:r>
            <a:rPr lang="en-US" dirty="0" smtClean="0"/>
            <a:t> - </a:t>
          </a:r>
          <a:r>
            <a:rPr lang="en-US" dirty="0" err="1" smtClean="0"/>
            <a:t>Mobilisation</a:t>
          </a:r>
          <a:r>
            <a:rPr lang="en-US" dirty="0" smtClean="0"/>
            <a:t> Drives</a:t>
          </a:r>
          <a:endParaRPr lang="en-US" dirty="0"/>
        </a:p>
      </dgm:t>
    </dgm:pt>
    <dgm:pt modelId="{602CB651-BC9D-49FC-9157-AA0EE051D0C0}" type="parTrans" cxnId="{976617EB-76C5-4D15-81B5-E5DEDD2A649B}">
      <dgm:prSet/>
      <dgm:spPr/>
      <dgm:t>
        <a:bodyPr/>
        <a:lstStyle/>
        <a:p>
          <a:endParaRPr lang="en-US"/>
        </a:p>
      </dgm:t>
    </dgm:pt>
    <dgm:pt modelId="{55CE514F-0E6C-4222-888C-608EF73F5C9A}" type="sibTrans" cxnId="{976617EB-76C5-4D15-81B5-E5DEDD2A649B}">
      <dgm:prSet/>
      <dgm:spPr/>
      <dgm:t>
        <a:bodyPr/>
        <a:lstStyle/>
        <a:p>
          <a:endParaRPr lang="en-US"/>
        </a:p>
      </dgm:t>
    </dgm:pt>
    <dgm:pt modelId="{E96AAD4C-7E15-4102-B118-9352086FC9EF}">
      <dgm:prSet phldrT="[Text]"/>
      <dgm:spPr/>
      <dgm:t>
        <a:bodyPr/>
        <a:lstStyle/>
        <a:p>
          <a:r>
            <a:rPr lang="en-US" dirty="0" smtClean="0"/>
            <a:t>Awareness</a:t>
          </a:r>
          <a:endParaRPr lang="en-US" dirty="0"/>
        </a:p>
      </dgm:t>
    </dgm:pt>
    <dgm:pt modelId="{C60E2F7B-2506-4744-900F-4034F0B1BAA6}" type="parTrans" cxnId="{BE80B353-4FB7-4A0B-9D60-2454B43388B1}">
      <dgm:prSet/>
      <dgm:spPr/>
      <dgm:t>
        <a:bodyPr/>
        <a:lstStyle/>
        <a:p>
          <a:endParaRPr lang="en-US"/>
        </a:p>
      </dgm:t>
    </dgm:pt>
    <dgm:pt modelId="{C86FE338-3941-49E6-92DA-5B7BA38A7479}" type="sibTrans" cxnId="{BE80B353-4FB7-4A0B-9D60-2454B43388B1}">
      <dgm:prSet/>
      <dgm:spPr/>
      <dgm:t>
        <a:bodyPr/>
        <a:lstStyle/>
        <a:p>
          <a:endParaRPr lang="en-US"/>
        </a:p>
      </dgm:t>
    </dgm:pt>
    <dgm:pt modelId="{D0667E39-15CF-4289-B841-FCA5BCE67A9E}">
      <dgm:prSet phldrT="[Text]"/>
      <dgm:spPr/>
      <dgm:t>
        <a:bodyPr/>
        <a:lstStyle/>
        <a:p>
          <a:r>
            <a:rPr lang="en-US" dirty="0" smtClean="0"/>
            <a:t>Enrollment of potential candidates</a:t>
          </a:r>
          <a:endParaRPr lang="en-US" dirty="0"/>
        </a:p>
      </dgm:t>
    </dgm:pt>
    <dgm:pt modelId="{F65BA3E2-CC0E-41EC-A3DE-75DF900E921F}" type="parTrans" cxnId="{628DEC3B-F180-4FD7-AB5C-DCF0A030A2D6}">
      <dgm:prSet/>
      <dgm:spPr/>
      <dgm:t>
        <a:bodyPr/>
        <a:lstStyle/>
        <a:p>
          <a:endParaRPr lang="en-US"/>
        </a:p>
      </dgm:t>
    </dgm:pt>
    <dgm:pt modelId="{0983FB6C-6FA0-4DE6-84DB-89080E6209CA}" type="sibTrans" cxnId="{628DEC3B-F180-4FD7-AB5C-DCF0A030A2D6}">
      <dgm:prSet/>
      <dgm:spPr/>
      <dgm:t>
        <a:bodyPr/>
        <a:lstStyle/>
        <a:p>
          <a:endParaRPr lang="en-US"/>
        </a:p>
      </dgm:t>
    </dgm:pt>
    <dgm:pt modelId="{387153A6-3C62-4AE2-BFD4-0719A83A9599}">
      <dgm:prSet phldrT="[Text]"/>
      <dgm:spPr/>
      <dgm:t>
        <a:bodyPr/>
        <a:lstStyle/>
        <a:p>
          <a:r>
            <a:rPr lang="en-US" b="1" dirty="0" smtClean="0"/>
            <a:t>Inspect</a:t>
          </a:r>
          <a:r>
            <a:rPr lang="en-US" dirty="0" smtClean="0"/>
            <a:t> – Training </a:t>
          </a:r>
          <a:r>
            <a:rPr lang="en-US" dirty="0" err="1" smtClean="0"/>
            <a:t>Programmes</a:t>
          </a:r>
          <a:endParaRPr lang="en-US" dirty="0"/>
        </a:p>
      </dgm:t>
    </dgm:pt>
    <dgm:pt modelId="{9CD3359F-8E60-4A32-B6B5-F4C9910CFE65}" type="parTrans" cxnId="{B6A04FE2-D068-45F5-9DC1-FFCECFEE9BA8}">
      <dgm:prSet/>
      <dgm:spPr/>
      <dgm:t>
        <a:bodyPr/>
        <a:lstStyle/>
        <a:p>
          <a:endParaRPr lang="en-US"/>
        </a:p>
      </dgm:t>
    </dgm:pt>
    <dgm:pt modelId="{4B84CCCB-E82D-4F6A-8072-1767FF6C31B2}" type="sibTrans" cxnId="{B6A04FE2-D068-45F5-9DC1-FFCECFEE9BA8}">
      <dgm:prSet/>
      <dgm:spPr/>
      <dgm:t>
        <a:bodyPr/>
        <a:lstStyle/>
        <a:p>
          <a:endParaRPr lang="en-US"/>
        </a:p>
      </dgm:t>
    </dgm:pt>
    <dgm:pt modelId="{517B849A-06CE-4CC4-83B2-49598B7E2FFA}">
      <dgm:prSet phldrT="[Text]"/>
      <dgm:spPr/>
      <dgm:t>
        <a:bodyPr/>
        <a:lstStyle/>
        <a:p>
          <a:r>
            <a:rPr lang="en-US" dirty="0" smtClean="0"/>
            <a:t>PIAs</a:t>
          </a:r>
          <a:endParaRPr lang="en-US" dirty="0"/>
        </a:p>
      </dgm:t>
    </dgm:pt>
    <dgm:pt modelId="{89EF1394-7D32-45D7-BDCA-D771E6ADB766}" type="parTrans" cxnId="{54C5F7E5-5961-4C99-A63D-1847C98E95E8}">
      <dgm:prSet/>
      <dgm:spPr/>
      <dgm:t>
        <a:bodyPr/>
        <a:lstStyle/>
        <a:p>
          <a:endParaRPr lang="en-US"/>
        </a:p>
      </dgm:t>
    </dgm:pt>
    <dgm:pt modelId="{08841ACD-FCBB-4BDC-AA01-6D6A6B57DFFD}" type="sibTrans" cxnId="{54C5F7E5-5961-4C99-A63D-1847C98E95E8}">
      <dgm:prSet/>
      <dgm:spPr/>
      <dgm:t>
        <a:bodyPr/>
        <a:lstStyle/>
        <a:p>
          <a:endParaRPr lang="en-US"/>
        </a:p>
      </dgm:t>
    </dgm:pt>
    <dgm:pt modelId="{7D5F98CD-B8EC-4055-8ABC-7804BE900240}">
      <dgm:prSet phldrT="[Text]"/>
      <dgm:spPr/>
      <dgm:t>
        <a:bodyPr/>
        <a:lstStyle/>
        <a:p>
          <a:r>
            <a:rPr lang="en-US" dirty="0" smtClean="0"/>
            <a:t>Inspections         Tools (Checklist, Observational visits)</a:t>
          </a:r>
          <a:endParaRPr lang="en-US" dirty="0"/>
        </a:p>
      </dgm:t>
    </dgm:pt>
    <dgm:pt modelId="{76C39EFC-8A78-4549-A0AF-95B7853A4F66}" type="parTrans" cxnId="{29475FFC-E571-4E2D-B1DA-A9035E24841A}">
      <dgm:prSet/>
      <dgm:spPr/>
      <dgm:t>
        <a:bodyPr/>
        <a:lstStyle/>
        <a:p>
          <a:endParaRPr lang="en-US"/>
        </a:p>
      </dgm:t>
    </dgm:pt>
    <dgm:pt modelId="{BCF220F4-828B-42E1-A722-1DD11ADF5DB0}" type="sibTrans" cxnId="{29475FFC-E571-4E2D-B1DA-A9035E24841A}">
      <dgm:prSet/>
      <dgm:spPr/>
      <dgm:t>
        <a:bodyPr/>
        <a:lstStyle/>
        <a:p>
          <a:endParaRPr lang="en-US"/>
        </a:p>
      </dgm:t>
    </dgm:pt>
    <dgm:pt modelId="{50C79173-63B2-4AA1-A6AF-17E4A0966533}">
      <dgm:prSet phldrT="[Text]"/>
      <dgm:spPr/>
      <dgm:t>
        <a:bodyPr/>
        <a:lstStyle/>
        <a:p>
          <a:r>
            <a:rPr lang="en-US" b="1" dirty="0" smtClean="0"/>
            <a:t>Track</a:t>
          </a:r>
          <a:r>
            <a:rPr lang="en-US" dirty="0" smtClean="0"/>
            <a:t> – Pre and Post Placement</a:t>
          </a:r>
          <a:endParaRPr lang="en-US" dirty="0"/>
        </a:p>
      </dgm:t>
    </dgm:pt>
    <dgm:pt modelId="{B27DD01D-23D3-4CE1-BE8D-D0C21F6BA4A5}" type="parTrans" cxnId="{D4C17CE1-9ACF-4A96-B236-4FA964B12DE5}">
      <dgm:prSet/>
      <dgm:spPr/>
      <dgm:t>
        <a:bodyPr/>
        <a:lstStyle/>
        <a:p>
          <a:endParaRPr lang="en-US"/>
        </a:p>
      </dgm:t>
    </dgm:pt>
    <dgm:pt modelId="{23B666F5-BC41-4BFD-B62A-7BCF428C84B6}" type="sibTrans" cxnId="{D4C17CE1-9ACF-4A96-B236-4FA964B12DE5}">
      <dgm:prSet/>
      <dgm:spPr/>
      <dgm:t>
        <a:bodyPr/>
        <a:lstStyle/>
        <a:p>
          <a:endParaRPr lang="en-US"/>
        </a:p>
      </dgm:t>
    </dgm:pt>
    <dgm:pt modelId="{BF60F47F-8D3E-49D4-B857-FD9C2DA25A77}">
      <dgm:prSet phldrT="[Text]"/>
      <dgm:spPr/>
      <dgm:t>
        <a:bodyPr/>
        <a:lstStyle/>
        <a:p>
          <a:r>
            <a:rPr lang="en-US" dirty="0" smtClean="0"/>
            <a:t>Migration</a:t>
          </a:r>
          <a:endParaRPr lang="en-US" dirty="0"/>
        </a:p>
      </dgm:t>
    </dgm:pt>
    <dgm:pt modelId="{AF0257F1-251E-4BFE-B57A-B142FE32C528}" type="parTrans" cxnId="{118790DF-C017-4669-B6AD-48F12AAC760C}">
      <dgm:prSet/>
      <dgm:spPr/>
      <dgm:t>
        <a:bodyPr/>
        <a:lstStyle/>
        <a:p>
          <a:endParaRPr lang="en-US"/>
        </a:p>
      </dgm:t>
    </dgm:pt>
    <dgm:pt modelId="{EC830C0B-6B8F-4FD5-9C29-ADFB8310CD61}" type="sibTrans" cxnId="{118790DF-C017-4669-B6AD-48F12AAC760C}">
      <dgm:prSet/>
      <dgm:spPr/>
      <dgm:t>
        <a:bodyPr/>
        <a:lstStyle/>
        <a:p>
          <a:endParaRPr lang="en-US"/>
        </a:p>
      </dgm:t>
    </dgm:pt>
    <dgm:pt modelId="{13E5EAE1-2682-4398-9D26-A8B632C83369}">
      <dgm:prSet phldrT="[Text]"/>
      <dgm:spPr/>
      <dgm:t>
        <a:bodyPr/>
        <a:lstStyle/>
        <a:p>
          <a:r>
            <a:rPr lang="en-US" dirty="0" smtClean="0"/>
            <a:t>Post Placement Tracking</a:t>
          </a:r>
          <a:endParaRPr lang="en-US" dirty="0"/>
        </a:p>
      </dgm:t>
    </dgm:pt>
    <dgm:pt modelId="{D3DB500D-8523-4203-8701-ABD6C832FF31}" type="parTrans" cxnId="{3D66D971-1CB8-42BD-A6B3-C3CE3AC04185}">
      <dgm:prSet/>
      <dgm:spPr/>
      <dgm:t>
        <a:bodyPr/>
        <a:lstStyle/>
        <a:p>
          <a:endParaRPr lang="en-US"/>
        </a:p>
      </dgm:t>
    </dgm:pt>
    <dgm:pt modelId="{FAEFBB40-337F-4107-9605-21E726855112}" type="sibTrans" cxnId="{3D66D971-1CB8-42BD-A6B3-C3CE3AC04185}">
      <dgm:prSet/>
      <dgm:spPr/>
      <dgm:t>
        <a:bodyPr/>
        <a:lstStyle/>
        <a:p>
          <a:endParaRPr lang="en-US"/>
        </a:p>
      </dgm:t>
    </dgm:pt>
    <dgm:pt modelId="{67C051AB-2778-48A2-8AF4-98A98A04E45E}" type="pres">
      <dgm:prSet presAssocID="{EDFF3851-3B4D-41AD-A0ED-E3C69E24CF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975AAB-5BF3-4CA4-AC11-6EAC183FFD37}" type="pres">
      <dgm:prSet presAssocID="{EDFF3851-3B4D-41AD-A0ED-E3C69E24CF61}" presName="tSp" presStyleCnt="0"/>
      <dgm:spPr/>
    </dgm:pt>
    <dgm:pt modelId="{B4A58CD0-5B41-4409-BF87-07D68EB1B06F}" type="pres">
      <dgm:prSet presAssocID="{EDFF3851-3B4D-41AD-A0ED-E3C69E24CF61}" presName="bSp" presStyleCnt="0"/>
      <dgm:spPr/>
    </dgm:pt>
    <dgm:pt modelId="{90B93B99-47A7-477E-AB4C-1A8C50A9EB37}" type="pres">
      <dgm:prSet presAssocID="{EDFF3851-3B4D-41AD-A0ED-E3C69E24CF61}" presName="process" presStyleCnt="0"/>
      <dgm:spPr/>
    </dgm:pt>
    <dgm:pt modelId="{6B3EB2A0-8FB4-4A50-A9BD-21343465B647}" type="pres">
      <dgm:prSet presAssocID="{48C8EB27-76D0-4477-B047-B1E1B0A2D8DC}" presName="composite1" presStyleCnt="0"/>
      <dgm:spPr/>
    </dgm:pt>
    <dgm:pt modelId="{8BB9778F-9855-44AE-AC8B-E94AD6FDF262}" type="pres">
      <dgm:prSet presAssocID="{48C8EB27-76D0-4477-B047-B1E1B0A2D8DC}" presName="dummyNode1" presStyleLbl="node1" presStyleIdx="0" presStyleCnt="3"/>
      <dgm:spPr/>
    </dgm:pt>
    <dgm:pt modelId="{1C750319-302E-43C7-A59F-581C4E991A76}" type="pres">
      <dgm:prSet presAssocID="{48C8EB27-76D0-4477-B047-B1E1B0A2D8D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87F85-C297-445E-A224-4D020BC51612}" type="pres">
      <dgm:prSet presAssocID="{48C8EB27-76D0-4477-B047-B1E1B0A2D8D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E56DC-206C-4207-BE9B-5188345E438F}" type="pres">
      <dgm:prSet presAssocID="{48C8EB27-76D0-4477-B047-B1E1B0A2D8D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4E618-1E31-40B1-948D-929950B52420}" type="pres">
      <dgm:prSet presAssocID="{48C8EB27-76D0-4477-B047-B1E1B0A2D8DC}" presName="connSite1" presStyleCnt="0"/>
      <dgm:spPr/>
    </dgm:pt>
    <dgm:pt modelId="{6D1C8D01-00CF-4F40-AEE7-13A372BE47E7}" type="pres">
      <dgm:prSet presAssocID="{55CE514F-0E6C-4222-888C-608EF73F5C9A}" presName="Name9" presStyleLbl="sibTrans2D1" presStyleIdx="0" presStyleCnt="2"/>
      <dgm:spPr/>
      <dgm:t>
        <a:bodyPr/>
        <a:lstStyle/>
        <a:p>
          <a:endParaRPr lang="en-US"/>
        </a:p>
      </dgm:t>
    </dgm:pt>
    <dgm:pt modelId="{984C392D-9980-4822-9885-1453A9AD4260}" type="pres">
      <dgm:prSet presAssocID="{387153A6-3C62-4AE2-BFD4-0719A83A9599}" presName="composite2" presStyleCnt="0"/>
      <dgm:spPr/>
    </dgm:pt>
    <dgm:pt modelId="{D46BA936-8B04-4FC7-A0C4-CE0FA67E0B5C}" type="pres">
      <dgm:prSet presAssocID="{387153A6-3C62-4AE2-BFD4-0719A83A9599}" presName="dummyNode2" presStyleLbl="node1" presStyleIdx="0" presStyleCnt="3"/>
      <dgm:spPr/>
    </dgm:pt>
    <dgm:pt modelId="{A80832F7-A896-4A90-BA23-4ADDA900AAF8}" type="pres">
      <dgm:prSet presAssocID="{387153A6-3C62-4AE2-BFD4-0719A83A9599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E654B-7E57-41FC-9CB8-500E064B90A0}" type="pres">
      <dgm:prSet presAssocID="{387153A6-3C62-4AE2-BFD4-0719A83A959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029D5-DF13-4014-938A-15F4F70FF082}" type="pres">
      <dgm:prSet presAssocID="{387153A6-3C62-4AE2-BFD4-0719A83A9599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7F0CD-5B58-4301-B0D3-2FCC8B1C8268}" type="pres">
      <dgm:prSet presAssocID="{387153A6-3C62-4AE2-BFD4-0719A83A9599}" presName="connSite2" presStyleCnt="0"/>
      <dgm:spPr/>
    </dgm:pt>
    <dgm:pt modelId="{382B58E2-F298-478D-94E6-0953BB51F39B}" type="pres">
      <dgm:prSet presAssocID="{4B84CCCB-E82D-4F6A-8072-1767FF6C31B2}" presName="Name18" presStyleLbl="sibTrans2D1" presStyleIdx="1" presStyleCnt="2"/>
      <dgm:spPr/>
      <dgm:t>
        <a:bodyPr/>
        <a:lstStyle/>
        <a:p>
          <a:endParaRPr lang="en-US"/>
        </a:p>
      </dgm:t>
    </dgm:pt>
    <dgm:pt modelId="{F2D40B8F-2F27-4018-B869-40692955D531}" type="pres">
      <dgm:prSet presAssocID="{50C79173-63B2-4AA1-A6AF-17E4A0966533}" presName="composite1" presStyleCnt="0"/>
      <dgm:spPr/>
    </dgm:pt>
    <dgm:pt modelId="{343F6453-517F-4DD1-88B2-BA7626C8DCF4}" type="pres">
      <dgm:prSet presAssocID="{50C79173-63B2-4AA1-A6AF-17E4A0966533}" presName="dummyNode1" presStyleLbl="node1" presStyleIdx="1" presStyleCnt="3"/>
      <dgm:spPr/>
    </dgm:pt>
    <dgm:pt modelId="{2B89ED02-253F-4D23-A155-AF6F0C0C8BF8}" type="pres">
      <dgm:prSet presAssocID="{50C79173-63B2-4AA1-A6AF-17E4A096653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838FB-AB44-4A9B-8E4F-85729E4F848A}" type="pres">
      <dgm:prSet presAssocID="{50C79173-63B2-4AA1-A6AF-17E4A096653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1E860-2824-49C6-BF97-054F7DC189E3}" type="pres">
      <dgm:prSet presAssocID="{50C79173-63B2-4AA1-A6AF-17E4A096653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5B5F6-5CE5-4CD4-B4FF-2335F7C8B6A9}" type="pres">
      <dgm:prSet presAssocID="{50C79173-63B2-4AA1-A6AF-17E4A0966533}" presName="connSite1" presStyleCnt="0"/>
      <dgm:spPr/>
    </dgm:pt>
  </dgm:ptLst>
  <dgm:cxnLst>
    <dgm:cxn modelId="{FCAA135A-3B50-4E16-99D2-E6A5F9B23563}" type="presOf" srcId="{48C8EB27-76D0-4477-B047-B1E1B0A2D8DC}" destId="{B77E56DC-206C-4207-BE9B-5188345E438F}" srcOrd="0" destOrd="0" presId="urn:microsoft.com/office/officeart/2005/8/layout/hProcess4"/>
    <dgm:cxn modelId="{54C5F7E5-5961-4C99-A63D-1847C98E95E8}" srcId="{387153A6-3C62-4AE2-BFD4-0719A83A9599}" destId="{517B849A-06CE-4CC4-83B2-49598B7E2FFA}" srcOrd="0" destOrd="0" parTransId="{89EF1394-7D32-45D7-BDCA-D771E6ADB766}" sibTransId="{08841ACD-FCBB-4BDC-AA01-6D6A6B57DFFD}"/>
    <dgm:cxn modelId="{56F120C1-C46F-4F2A-8302-6E9A5AAA5B16}" type="presOf" srcId="{387153A6-3C62-4AE2-BFD4-0719A83A9599}" destId="{59A029D5-DF13-4014-938A-15F4F70FF082}" srcOrd="0" destOrd="0" presId="urn:microsoft.com/office/officeart/2005/8/layout/hProcess4"/>
    <dgm:cxn modelId="{628DEC3B-F180-4FD7-AB5C-DCF0A030A2D6}" srcId="{48C8EB27-76D0-4477-B047-B1E1B0A2D8DC}" destId="{D0667E39-15CF-4289-B841-FCA5BCE67A9E}" srcOrd="1" destOrd="0" parTransId="{F65BA3E2-CC0E-41EC-A3DE-75DF900E921F}" sibTransId="{0983FB6C-6FA0-4DE6-84DB-89080E6209CA}"/>
    <dgm:cxn modelId="{D4C17CE1-9ACF-4A96-B236-4FA964B12DE5}" srcId="{EDFF3851-3B4D-41AD-A0ED-E3C69E24CF61}" destId="{50C79173-63B2-4AA1-A6AF-17E4A0966533}" srcOrd="2" destOrd="0" parTransId="{B27DD01D-23D3-4CE1-BE8D-D0C21F6BA4A5}" sibTransId="{23B666F5-BC41-4BFD-B62A-7BCF428C84B6}"/>
    <dgm:cxn modelId="{939F9DDC-3E30-4C5F-918B-F08FBCB6B70A}" type="presOf" srcId="{13E5EAE1-2682-4398-9D26-A8B632C83369}" destId="{16D838FB-AB44-4A9B-8E4F-85729E4F848A}" srcOrd="1" destOrd="1" presId="urn:microsoft.com/office/officeart/2005/8/layout/hProcess4"/>
    <dgm:cxn modelId="{29475FFC-E571-4E2D-B1DA-A9035E24841A}" srcId="{387153A6-3C62-4AE2-BFD4-0719A83A9599}" destId="{7D5F98CD-B8EC-4055-8ABC-7804BE900240}" srcOrd="1" destOrd="0" parTransId="{76C39EFC-8A78-4549-A0AF-95B7853A4F66}" sibTransId="{BCF220F4-828B-42E1-A722-1DD11ADF5DB0}"/>
    <dgm:cxn modelId="{3D66D971-1CB8-42BD-A6B3-C3CE3AC04185}" srcId="{50C79173-63B2-4AA1-A6AF-17E4A0966533}" destId="{13E5EAE1-2682-4398-9D26-A8B632C83369}" srcOrd="1" destOrd="0" parTransId="{D3DB500D-8523-4203-8701-ABD6C832FF31}" sibTransId="{FAEFBB40-337F-4107-9605-21E726855112}"/>
    <dgm:cxn modelId="{CEEE154E-8DAB-4913-BAFE-7A7370E1E455}" type="presOf" srcId="{EDFF3851-3B4D-41AD-A0ED-E3C69E24CF61}" destId="{67C051AB-2778-48A2-8AF4-98A98A04E45E}" srcOrd="0" destOrd="0" presId="urn:microsoft.com/office/officeart/2005/8/layout/hProcess4"/>
    <dgm:cxn modelId="{ECE3DE76-D5F0-4F53-868B-409379CDFFF8}" type="presOf" srcId="{E96AAD4C-7E15-4102-B118-9352086FC9EF}" destId="{6A987F85-C297-445E-A224-4D020BC51612}" srcOrd="1" destOrd="0" presId="urn:microsoft.com/office/officeart/2005/8/layout/hProcess4"/>
    <dgm:cxn modelId="{1569F70B-7AAC-4B22-A9CE-D0109417A4A0}" type="presOf" srcId="{E96AAD4C-7E15-4102-B118-9352086FC9EF}" destId="{1C750319-302E-43C7-A59F-581C4E991A76}" srcOrd="0" destOrd="0" presId="urn:microsoft.com/office/officeart/2005/8/layout/hProcess4"/>
    <dgm:cxn modelId="{015A9788-799D-4EE4-82C7-1A92DE5FC641}" type="presOf" srcId="{517B849A-06CE-4CC4-83B2-49598B7E2FFA}" destId="{2F6E654B-7E57-41FC-9CB8-500E064B90A0}" srcOrd="1" destOrd="0" presId="urn:microsoft.com/office/officeart/2005/8/layout/hProcess4"/>
    <dgm:cxn modelId="{6E62B721-E6FC-4119-A92D-7307951236C0}" type="presOf" srcId="{7D5F98CD-B8EC-4055-8ABC-7804BE900240}" destId="{A80832F7-A896-4A90-BA23-4ADDA900AAF8}" srcOrd="0" destOrd="1" presId="urn:microsoft.com/office/officeart/2005/8/layout/hProcess4"/>
    <dgm:cxn modelId="{B6A04FE2-D068-45F5-9DC1-FFCECFEE9BA8}" srcId="{EDFF3851-3B4D-41AD-A0ED-E3C69E24CF61}" destId="{387153A6-3C62-4AE2-BFD4-0719A83A9599}" srcOrd="1" destOrd="0" parTransId="{9CD3359F-8E60-4A32-B6B5-F4C9910CFE65}" sibTransId="{4B84CCCB-E82D-4F6A-8072-1767FF6C31B2}"/>
    <dgm:cxn modelId="{319AC4E2-42B7-4919-878C-625DCF20B935}" type="presOf" srcId="{D0667E39-15CF-4289-B841-FCA5BCE67A9E}" destId="{1C750319-302E-43C7-A59F-581C4E991A76}" srcOrd="0" destOrd="1" presId="urn:microsoft.com/office/officeart/2005/8/layout/hProcess4"/>
    <dgm:cxn modelId="{A413FB16-AC9B-4ED8-B7B7-A3A09BBC0D88}" type="presOf" srcId="{50C79173-63B2-4AA1-A6AF-17E4A0966533}" destId="{05D1E860-2824-49C6-BF97-054F7DC189E3}" srcOrd="0" destOrd="0" presId="urn:microsoft.com/office/officeart/2005/8/layout/hProcess4"/>
    <dgm:cxn modelId="{6565C3E0-CFBC-4498-A2B8-35449F1554B9}" type="presOf" srcId="{7D5F98CD-B8EC-4055-8ABC-7804BE900240}" destId="{2F6E654B-7E57-41FC-9CB8-500E064B90A0}" srcOrd="1" destOrd="1" presId="urn:microsoft.com/office/officeart/2005/8/layout/hProcess4"/>
    <dgm:cxn modelId="{ECE22C91-7476-4C63-8BAE-91B56C9F7A40}" type="presOf" srcId="{4B84CCCB-E82D-4F6A-8072-1767FF6C31B2}" destId="{382B58E2-F298-478D-94E6-0953BB51F39B}" srcOrd="0" destOrd="0" presId="urn:microsoft.com/office/officeart/2005/8/layout/hProcess4"/>
    <dgm:cxn modelId="{BE80B353-4FB7-4A0B-9D60-2454B43388B1}" srcId="{48C8EB27-76D0-4477-B047-B1E1B0A2D8DC}" destId="{E96AAD4C-7E15-4102-B118-9352086FC9EF}" srcOrd="0" destOrd="0" parTransId="{C60E2F7B-2506-4744-900F-4034F0B1BAA6}" sibTransId="{C86FE338-3941-49E6-92DA-5B7BA38A7479}"/>
    <dgm:cxn modelId="{FD7E6204-DF9C-45CD-8EFA-84130DB97CA4}" type="presOf" srcId="{BF60F47F-8D3E-49D4-B857-FD9C2DA25A77}" destId="{16D838FB-AB44-4A9B-8E4F-85729E4F848A}" srcOrd="1" destOrd="0" presId="urn:microsoft.com/office/officeart/2005/8/layout/hProcess4"/>
    <dgm:cxn modelId="{9E0748BB-3A1D-4342-826C-16FCACEE18B4}" type="presOf" srcId="{BF60F47F-8D3E-49D4-B857-FD9C2DA25A77}" destId="{2B89ED02-253F-4D23-A155-AF6F0C0C8BF8}" srcOrd="0" destOrd="0" presId="urn:microsoft.com/office/officeart/2005/8/layout/hProcess4"/>
    <dgm:cxn modelId="{B835A6F1-DF1A-4E6B-AF2F-327A1F969C32}" type="presOf" srcId="{13E5EAE1-2682-4398-9D26-A8B632C83369}" destId="{2B89ED02-253F-4D23-A155-AF6F0C0C8BF8}" srcOrd="0" destOrd="1" presId="urn:microsoft.com/office/officeart/2005/8/layout/hProcess4"/>
    <dgm:cxn modelId="{976617EB-76C5-4D15-81B5-E5DEDD2A649B}" srcId="{EDFF3851-3B4D-41AD-A0ED-E3C69E24CF61}" destId="{48C8EB27-76D0-4477-B047-B1E1B0A2D8DC}" srcOrd="0" destOrd="0" parTransId="{602CB651-BC9D-49FC-9157-AA0EE051D0C0}" sibTransId="{55CE514F-0E6C-4222-888C-608EF73F5C9A}"/>
    <dgm:cxn modelId="{FFBD4320-77B9-41CF-B7F8-3EB1A9721B23}" type="presOf" srcId="{D0667E39-15CF-4289-B841-FCA5BCE67A9E}" destId="{6A987F85-C297-445E-A224-4D020BC51612}" srcOrd="1" destOrd="1" presId="urn:microsoft.com/office/officeart/2005/8/layout/hProcess4"/>
    <dgm:cxn modelId="{EF398C83-C244-452A-B1C4-B05056D1A151}" type="presOf" srcId="{55CE514F-0E6C-4222-888C-608EF73F5C9A}" destId="{6D1C8D01-00CF-4F40-AEE7-13A372BE47E7}" srcOrd="0" destOrd="0" presId="urn:microsoft.com/office/officeart/2005/8/layout/hProcess4"/>
    <dgm:cxn modelId="{8944364E-BE2E-4967-9FA3-6783A663F055}" type="presOf" srcId="{517B849A-06CE-4CC4-83B2-49598B7E2FFA}" destId="{A80832F7-A896-4A90-BA23-4ADDA900AAF8}" srcOrd="0" destOrd="0" presId="urn:microsoft.com/office/officeart/2005/8/layout/hProcess4"/>
    <dgm:cxn modelId="{118790DF-C017-4669-B6AD-48F12AAC760C}" srcId="{50C79173-63B2-4AA1-A6AF-17E4A0966533}" destId="{BF60F47F-8D3E-49D4-B857-FD9C2DA25A77}" srcOrd="0" destOrd="0" parTransId="{AF0257F1-251E-4BFE-B57A-B142FE32C528}" sibTransId="{EC830C0B-6B8F-4FD5-9C29-ADFB8310CD61}"/>
    <dgm:cxn modelId="{40FC7A1E-8738-4DB1-91A4-249BE7D40FCF}" type="presParOf" srcId="{67C051AB-2778-48A2-8AF4-98A98A04E45E}" destId="{98975AAB-5BF3-4CA4-AC11-6EAC183FFD37}" srcOrd="0" destOrd="0" presId="urn:microsoft.com/office/officeart/2005/8/layout/hProcess4"/>
    <dgm:cxn modelId="{3088E7E9-33F9-4415-925D-C93D8200424C}" type="presParOf" srcId="{67C051AB-2778-48A2-8AF4-98A98A04E45E}" destId="{B4A58CD0-5B41-4409-BF87-07D68EB1B06F}" srcOrd="1" destOrd="0" presId="urn:microsoft.com/office/officeart/2005/8/layout/hProcess4"/>
    <dgm:cxn modelId="{B65AE1E7-086F-424F-8564-11274396AC74}" type="presParOf" srcId="{67C051AB-2778-48A2-8AF4-98A98A04E45E}" destId="{90B93B99-47A7-477E-AB4C-1A8C50A9EB37}" srcOrd="2" destOrd="0" presId="urn:microsoft.com/office/officeart/2005/8/layout/hProcess4"/>
    <dgm:cxn modelId="{1ABAF20C-7AF5-497B-A675-6628128104D6}" type="presParOf" srcId="{90B93B99-47A7-477E-AB4C-1A8C50A9EB37}" destId="{6B3EB2A0-8FB4-4A50-A9BD-21343465B647}" srcOrd="0" destOrd="0" presId="urn:microsoft.com/office/officeart/2005/8/layout/hProcess4"/>
    <dgm:cxn modelId="{2478D951-3A56-4137-9510-DD25B9F9269B}" type="presParOf" srcId="{6B3EB2A0-8FB4-4A50-A9BD-21343465B647}" destId="{8BB9778F-9855-44AE-AC8B-E94AD6FDF262}" srcOrd="0" destOrd="0" presId="urn:microsoft.com/office/officeart/2005/8/layout/hProcess4"/>
    <dgm:cxn modelId="{0E1706BE-EC91-4BE7-AE5E-C8318316FD09}" type="presParOf" srcId="{6B3EB2A0-8FB4-4A50-A9BD-21343465B647}" destId="{1C750319-302E-43C7-A59F-581C4E991A76}" srcOrd="1" destOrd="0" presId="urn:microsoft.com/office/officeart/2005/8/layout/hProcess4"/>
    <dgm:cxn modelId="{62114956-C294-4232-847B-DF35954F2CE3}" type="presParOf" srcId="{6B3EB2A0-8FB4-4A50-A9BD-21343465B647}" destId="{6A987F85-C297-445E-A224-4D020BC51612}" srcOrd="2" destOrd="0" presId="urn:microsoft.com/office/officeart/2005/8/layout/hProcess4"/>
    <dgm:cxn modelId="{FF40D2EB-8C96-450A-AA93-19F943494135}" type="presParOf" srcId="{6B3EB2A0-8FB4-4A50-A9BD-21343465B647}" destId="{B77E56DC-206C-4207-BE9B-5188345E438F}" srcOrd="3" destOrd="0" presId="urn:microsoft.com/office/officeart/2005/8/layout/hProcess4"/>
    <dgm:cxn modelId="{F2751950-06DC-48F7-BD2C-6DEBA49CC650}" type="presParOf" srcId="{6B3EB2A0-8FB4-4A50-A9BD-21343465B647}" destId="{66C4E618-1E31-40B1-948D-929950B52420}" srcOrd="4" destOrd="0" presId="urn:microsoft.com/office/officeart/2005/8/layout/hProcess4"/>
    <dgm:cxn modelId="{7ECCA246-4334-466F-8ABF-5C2D35A29518}" type="presParOf" srcId="{90B93B99-47A7-477E-AB4C-1A8C50A9EB37}" destId="{6D1C8D01-00CF-4F40-AEE7-13A372BE47E7}" srcOrd="1" destOrd="0" presId="urn:microsoft.com/office/officeart/2005/8/layout/hProcess4"/>
    <dgm:cxn modelId="{26615C85-831B-4AF6-B43A-D69FEC0C5601}" type="presParOf" srcId="{90B93B99-47A7-477E-AB4C-1A8C50A9EB37}" destId="{984C392D-9980-4822-9885-1453A9AD4260}" srcOrd="2" destOrd="0" presId="urn:microsoft.com/office/officeart/2005/8/layout/hProcess4"/>
    <dgm:cxn modelId="{23C71F61-80FF-49EF-91DC-539F9DE6C34E}" type="presParOf" srcId="{984C392D-9980-4822-9885-1453A9AD4260}" destId="{D46BA936-8B04-4FC7-A0C4-CE0FA67E0B5C}" srcOrd="0" destOrd="0" presId="urn:microsoft.com/office/officeart/2005/8/layout/hProcess4"/>
    <dgm:cxn modelId="{BA2C9BAC-F3D3-4ECD-8895-7F3179BE7787}" type="presParOf" srcId="{984C392D-9980-4822-9885-1453A9AD4260}" destId="{A80832F7-A896-4A90-BA23-4ADDA900AAF8}" srcOrd="1" destOrd="0" presId="urn:microsoft.com/office/officeart/2005/8/layout/hProcess4"/>
    <dgm:cxn modelId="{701794A7-66C4-4FA8-AA1E-BFCBD87AB331}" type="presParOf" srcId="{984C392D-9980-4822-9885-1453A9AD4260}" destId="{2F6E654B-7E57-41FC-9CB8-500E064B90A0}" srcOrd="2" destOrd="0" presId="urn:microsoft.com/office/officeart/2005/8/layout/hProcess4"/>
    <dgm:cxn modelId="{9ADFFDD7-F186-40F7-A8D0-C8168CD423F1}" type="presParOf" srcId="{984C392D-9980-4822-9885-1453A9AD4260}" destId="{59A029D5-DF13-4014-938A-15F4F70FF082}" srcOrd="3" destOrd="0" presId="urn:microsoft.com/office/officeart/2005/8/layout/hProcess4"/>
    <dgm:cxn modelId="{3F2ED017-4761-46AB-9AF9-F5AB427004A7}" type="presParOf" srcId="{984C392D-9980-4822-9885-1453A9AD4260}" destId="{F6F7F0CD-5B58-4301-B0D3-2FCC8B1C8268}" srcOrd="4" destOrd="0" presId="urn:microsoft.com/office/officeart/2005/8/layout/hProcess4"/>
    <dgm:cxn modelId="{51C312DE-943F-4F9C-8106-2A45BEA732AB}" type="presParOf" srcId="{90B93B99-47A7-477E-AB4C-1A8C50A9EB37}" destId="{382B58E2-F298-478D-94E6-0953BB51F39B}" srcOrd="3" destOrd="0" presId="urn:microsoft.com/office/officeart/2005/8/layout/hProcess4"/>
    <dgm:cxn modelId="{2A97C843-4A18-4588-B87A-4C6AA95CB471}" type="presParOf" srcId="{90B93B99-47A7-477E-AB4C-1A8C50A9EB37}" destId="{F2D40B8F-2F27-4018-B869-40692955D531}" srcOrd="4" destOrd="0" presId="urn:microsoft.com/office/officeart/2005/8/layout/hProcess4"/>
    <dgm:cxn modelId="{445A02FA-40A7-4570-85A2-F6FB33D27FF4}" type="presParOf" srcId="{F2D40B8F-2F27-4018-B869-40692955D531}" destId="{343F6453-517F-4DD1-88B2-BA7626C8DCF4}" srcOrd="0" destOrd="0" presId="urn:microsoft.com/office/officeart/2005/8/layout/hProcess4"/>
    <dgm:cxn modelId="{52B04ED5-D143-4ADB-94ED-FC8BF104C083}" type="presParOf" srcId="{F2D40B8F-2F27-4018-B869-40692955D531}" destId="{2B89ED02-253F-4D23-A155-AF6F0C0C8BF8}" srcOrd="1" destOrd="0" presId="urn:microsoft.com/office/officeart/2005/8/layout/hProcess4"/>
    <dgm:cxn modelId="{363C0866-8288-4F1D-AE7C-4AE2E3CD74A5}" type="presParOf" srcId="{F2D40B8F-2F27-4018-B869-40692955D531}" destId="{16D838FB-AB44-4A9B-8E4F-85729E4F848A}" srcOrd="2" destOrd="0" presId="urn:microsoft.com/office/officeart/2005/8/layout/hProcess4"/>
    <dgm:cxn modelId="{C82B10B9-B5DC-479A-A290-D4575098B441}" type="presParOf" srcId="{F2D40B8F-2F27-4018-B869-40692955D531}" destId="{05D1E860-2824-49C6-BF97-054F7DC189E3}" srcOrd="3" destOrd="0" presId="urn:microsoft.com/office/officeart/2005/8/layout/hProcess4"/>
    <dgm:cxn modelId="{A515ACE1-68E2-4EBA-A5BD-96D2A2A5F20C}" type="presParOf" srcId="{F2D40B8F-2F27-4018-B869-40692955D531}" destId="{C4E5B5F6-5CE5-4CD4-B4FF-2335F7C8B6A9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750319-302E-43C7-A59F-581C4E991A76}">
      <dsp:nvSpPr>
        <dsp:cNvPr id="0" name=""/>
        <dsp:cNvSpPr/>
      </dsp:nvSpPr>
      <dsp:spPr>
        <a:xfrm>
          <a:off x="2695" y="1401045"/>
          <a:ext cx="2145887" cy="1769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Awareness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Enrollment of potential candidates</a:t>
          </a:r>
          <a:endParaRPr lang="en-US" sz="1900" kern="1200" dirty="0"/>
        </a:p>
      </dsp:txBody>
      <dsp:txXfrm>
        <a:off x="2695" y="1401045"/>
        <a:ext cx="2145887" cy="1390642"/>
      </dsp:txXfrm>
    </dsp:sp>
    <dsp:sp modelId="{6D1C8D01-00CF-4F40-AEE7-13A372BE47E7}">
      <dsp:nvSpPr>
        <dsp:cNvPr id="0" name=""/>
        <dsp:cNvSpPr/>
      </dsp:nvSpPr>
      <dsp:spPr>
        <a:xfrm>
          <a:off x="1223282" y="1875214"/>
          <a:ext cx="2288764" cy="2288764"/>
        </a:xfrm>
        <a:prstGeom prst="leftCircularArrow">
          <a:avLst>
            <a:gd name="adj1" fmla="val 2817"/>
            <a:gd name="adj2" fmla="val 343935"/>
            <a:gd name="adj3" fmla="val 2119446"/>
            <a:gd name="adj4" fmla="val 9024489"/>
            <a:gd name="adj5" fmla="val 328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E56DC-206C-4207-BE9B-5188345E438F}">
      <dsp:nvSpPr>
        <dsp:cNvPr id="0" name=""/>
        <dsp:cNvSpPr/>
      </dsp:nvSpPr>
      <dsp:spPr>
        <a:xfrm>
          <a:off x="479559" y="2791688"/>
          <a:ext cx="1907455" cy="7585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Assist</a:t>
          </a:r>
          <a:r>
            <a:rPr lang="en-US" sz="1900" kern="1200" dirty="0" smtClean="0"/>
            <a:t> - </a:t>
          </a:r>
          <a:r>
            <a:rPr lang="en-US" sz="1900" kern="1200" dirty="0" err="1" smtClean="0"/>
            <a:t>Mobilisation</a:t>
          </a:r>
          <a:r>
            <a:rPr lang="en-US" sz="1900" kern="1200" dirty="0" smtClean="0"/>
            <a:t> Drives</a:t>
          </a:r>
          <a:endParaRPr lang="en-US" sz="1900" kern="1200" dirty="0"/>
        </a:p>
      </dsp:txBody>
      <dsp:txXfrm>
        <a:off x="479559" y="2791688"/>
        <a:ext cx="1907455" cy="758532"/>
      </dsp:txXfrm>
    </dsp:sp>
    <dsp:sp modelId="{A80832F7-A896-4A90-BA23-4ADDA900AAF8}">
      <dsp:nvSpPr>
        <dsp:cNvPr id="0" name=""/>
        <dsp:cNvSpPr/>
      </dsp:nvSpPr>
      <dsp:spPr>
        <a:xfrm>
          <a:off x="2694040" y="1401045"/>
          <a:ext cx="2145887" cy="1769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PIAs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Inspections         Tools (Checklist, Observational visits)</a:t>
          </a:r>
          <a:endParaRPr lang="en-US" sz="1900" kern="1200" dirty="0"/>
        </a:p>
      </dsp:txBody>
      <dsp:txXfrm>
        <a:off x="2694040" y="1780311"/>
        <a:ext cx="2145887" cy="1390642"/>
      </dsp:txXfrm>
    </dsp:sp>
    <dsp:sp modelId="{382B58E2-F298-478D-94E6-0953BB51F39B}">
      <dsp:nvSpPr>
        <dsp:cNvPr id="0" name=""/>
        <dsp:cNvSpPr/>
      </dsp:nvSpPr>
      <dsp:spPr>
        <a:xfrm>
          <a:off x="3896744" y="338625"/>
          <a:ext cx="2562960" cy="2562960"/>
        </a:xfrm>
        <a:prstGeom prst="circularArrow">
          <a:avLst>
            <a:gd name="adj1" fmla="val 2516"/>
            <a:gd name="adj2" fmla="val 304991"/>
            <a:gd name="adj3" fmla="val 19519498"/>
            <a:gd name="adj4" fmla="val 12575511"/>
            <a:gd name="adj5" fmla="val 293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029D5-DF13-4014-938A-15F4F70FF082}">
      <dsp:nvSpPr>
        <dsp:cNvPr id="0" name=""/>
        <dsp:cNvSpPr/>
      </dsp:nvSpPr>
      <dsp:spPr>
        <a:xfrm>
          <a:off x="3170904" y="1021779"/>
          <a:ext cx="1907455" cy="7585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Inspect</a:t>
          </a:r>
          <a:r>
            <a:rPr lang="en-US" sz="1900" kern="1200" dirty="0" smtClean="0"/>
            <a:t> – Training </a:t>
          </a:r>
          <a:r>
            <a:rPr lang="en-US" sz="1900" kern="1200" dirty="0" err="1" smtClean="0"/>
            <a:t>Programmes</a:t>
          </a:r>
          <a:endParaRPr lang="en-US" sz="1900" kern="1200" dirty="0"/>
        </a:p>
      </dsp:txBody>
      <dsp:txXfrm>
        <a:off x="3170904" y="1021779"/>
        <a:ext cx="1907455" cy="758532"/>
      </dsp:txXfrm>
    </dsp:sp>
    <dsp:sp modelId="{2B89ED02-253F-4D23-A155-AF6F0C0C8BF8}">
      <dsp:nvSpPr>
        <dsp:cNvPr id="0" name=""/>
        <dsp:cNvSpPr/>
      </dsp:nvSpPr>
      <dsp:spPr>
        <a:xfrm>
          <a:off x="5385384" y="1401045"/>
          <a:ext cx="2145887" cy="1769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Migration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Post Placement Tracking</a:t>
          </a:r>
          <a:endParaRPr lang="en-US" sz="1900" kern="1200" dirty="0"/>
        </a:p>
      </dsp:txBody>
      <dsp:txXfrm>
        <a:off x="5385384" y="1401045"/>
        <a:ext cx="2145887" cy="1390642"/>
      </dsp:txXfrm>
    </dsp:sp>
    <dsp:sp modelId="{05D1E860-2824-49C6-BF97-054F7DC189E3}">
      <dsp:nvSpPr>
        <dsp:cNvPr id="0" name=""/>
        <dsp:cNvSpPr/>
      </dsp:nvSpPr>
      <dsp:spPr>
        <a:xfrm>
          <a:off x="5862248" y="2791688"/>
          <a:ext cx="1907455" cy="7585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Track</a:t>
          </a:r>
          <a:r>
            <a:rPr lang="en-US" sz="1900" kern="1200" dirty="0" smtClean="0"/>
            <a:t> – Pre and Post Placement</a:t>
          </a:r>
          <a:endParaRPr lang="en-US" sz="1900" kern="1200" dirty="0"/>
        </a:p>
      </dsp:txBody>
      <dsp:txXfrm>
        <a:off x="5862248" y="2791688"/>
        <a:ext cx="1907455" cy="758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4F0AE-7E4F-46C1-AEC2-513911D61FD7}" type="datetimeFigureOut">
              <a:rPr lang="en-US" smtClean="0"/>
              <a:pPr/>
              <a:t>5/7/2015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6DB2E-0079-4177-907B-FFE74E047CC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4CA7E-7CC4-4E8A-AE3E-20A2EC266C22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46EA4-E8B5-45D9-81B5-51AA7136C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37D7-BEBB-4460-84D7-5C4C6F270239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E8C7B4-AD36-4881-93E8-F968BBC55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7935-6ACF-433C-BCCA-ADB12406D691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79A3-4789-424A-9A15-FE59C256CD2D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FDD-8DA5-47A0-8970-B6A70F206906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2B94-2ACC-4C07-822A-85856D742148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E8C7B4-AD36-4881-93E8-F968BBC55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D04D-96D3-4932-9CE2-11FD5F0F64EA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F13D-C28A-4768-9DA3-4BCE2F70B9A2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97C2-C49C-4AED-8E7E-11DAFE6D1C54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3F21-BAD9-422C-9165-9713682902AE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515A-EBC6-462F-8282-F66393381FB9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C36B-530E-4654-8DA5-B32C8BC692F2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E8C7B4-AD36-4881-93E8-F968BBC55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18CCE2-5B18-4311-B096-1C92DC7C6AD2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E8C7B4-AD36-4881-93E8-F968BBC55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latin typeface="Garamond" pitchFamily="18" charset="0"/>
              </a:rPr>
              <a:t/>
            </a:r>
            <a:br>
              <a:rPr smtClean="0">
                <a:latin typeface="Garamond" pitchFamily="18" charset="0"/>
              </a:rPr>
            </a:br>
            <a:r>
              <a:rPr smtClean="0">
                <a:latin typeface="Garamond" pitchFamily="18" charset="0"/>
              </a:rPr>
              <a:t>A Presentation on MSSDS Experience of Skill Development</a:t>
            </a:r>
            <a:br>
              <a:rPr smtClean="0">
                <a:latin typeface="Garamond" pitchFamily="18" charset="0"/>
              </a:rPr>
            </a:br>
            <a:endParaRPr lang="en-US" dirty="0"/>
          </a:p>
        </p:txBody>
      </p:sp>
      <p:pic>
        <p:nvPicPr>
          <p:cNvPr id="5" name="Content Placeholder 3" descr="mssds-lar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1200" y="3200400"/>
            <a:ext cx="2977596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(c ) National Urban Livelihood Mission (NULM)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MSSDS is implementing the NULM project “Employment through Skills Training and Placement.”</a:t>
            </a:r>
          </a:p>
          <a:p>
            <a:r>
              <a:rPr lang="en-US" sz="2800" dirty="0" smtClean="0"/>
              <a:t>Project duration – One year (2015-2016) </a:t>
            </a:r>
            <a:r>
              <a:rPr lang="en-US" sz="2800" dirty="0" err="1" smtClean="0"/>
              <a:t>w.e.f</a:t>
            </a:r>
            <a:r>
              <a:rPr lang="en-US" sz="2800" dirty="0" smtClean="0"/>
              <a:t> the date of signing of the MoU</a:t>
            </a:r>
          </a:p>
          <a:p>
            <a:r>
              <a:rPr lang="en-US" sz="2800" dirty="0" smtClean="0"/>
              <a:t>Location:- Municipal Areas of  Shillong, </a:t>
            </a:r>
            <a:r>
              <a:rPr lang="en-US" sz="2800" dirty="0" err="1" smtClean="0"/>
              <a:t>Jowai</a:t>
            </a:r>
            <a:r>
              <a:rPr lang="en-US" sz="2800" dirty="0" smtClean="0"/>
              <a:t>, Tura, </a:t>
            </a:r>
            <a:r>
              <a:rPr lang="en-US" sz="2800" dirty="0" err="1" smtClean="0"/>
              <a:t>Baghmara</a:t>
            </a:r>
            <a:r>
              <a:rPr lang="en-US" sz="2800" dirty="0" smtClean="0"/>
              <a:t>, </a:t>
            </a:r>
            <a:r>
              <a:rPr lang="en-US" sz="2800" dirty="0" err="1" smtClean="0"/>
              <a:t>Williamnagar</a:t>
            </a:r>
            <a:r>
              <a:rPr lang="en-US" sz="2800" dirty="0" smtClean="0"/>
              <a:t> and </a:t>
            </a:r>
            <a:r>
              <a:rPr lang="en-US" sz="2800" dirty="0" err="1" smtClean="0"/>
              <a:t>Resubelpara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4187952"/>
          <a:ext cx="7772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3657600"/>
                <a:gridCol w="2590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Sl</a:t>
                      </a:r>
                      <a:r>
                        <a:rPr lang="en-US" baseline="0" dirty="0" smtClean="0"/>
                        <a:t>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Allotted</a:t>
                      </a:r>
                      <a:endParaRPr lang="en-US" dirty="0"/>
                    </a:p>
                  </a:txBody>
                  <a:tcPr/>
                </a:tc>
              </a:tr>
              <a:tr h="3561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S.S</a:t>
                      </a:r>
                      <a:r>
                        <a:rPr lang="en-US" baseline="0" dirty="0" smtClean="0"/>
                        <a:t> Netcom Pvt. Ltd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306</a:t>
                      </a:r>
                      <a:endParaRPr lang="en-US" dirty="0"/>
                    </a:p>
                  </a:txBody>
                  <a:tcPr/>
                </a:tc>
              </a:tr>
              <a:tr h="3569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IL&amp;FS Education Tech Services</a:t>
                      </a:r>
                      <a:r>
                        <a:rPr lang="en-US" baseline="0" dirty="0" smtClean="0"/>
                        <a:t> Ltd.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366</a:t>
                      </a:r>
                      <a:endParaRPr lang="en-US" dirty="0"/>
                    </a:p>
                  </a:txBody>
                  <a:tcPr/>
                </a:tc>
              </a:tr>
              <a:tr h="3561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DB</a:t>
                      </a:r>
                      <a:r>
                        <a:rPr lang="en-US" baseline="0" dirty="0" smtClean="0"/>
                        <a:t> Tech Society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413</a:t>
                      </a:r>
                      <a:endParaRPr lang="en-US" dirty="0"/>
                    </a:p>
                  </a:txBody>
                  <a:tcPr/>
                </a:tc>
              </a:tr>
              <a:tr h="3569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North Eastern Security Academy (NESA)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</a:tr>
              <a:tr h="3561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1245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(d) </a:t>
            </a:r>
            <a:r>
              <a:rPr lang="en-US" dirty="0" err="1" smtClean="0"/>
              <a:t>Deen</a:t>
            </a:r>
            <a:r>
              <a:rPr lang="en-US" dirty="0" smtClean="0"/>
              <a:t> </a:t>
            </a:r>
            <a:r>
              <a:rPr lang="en-US" dirty="0" err="1" smtClean="0"/>
              <a:t>Dayal</a:t>
            </a:r>
            <a:r>
              <a:rPr lang="en-US" dirty="0" smtClean="0"/>
              <a:t> </a:t>
            </a:r>
            <a:r>
              <a:rPr lang="en-US" dirty="0" err="1" smtClean="0"/>
              <a:t>Upadhyaya</a:t>
            </a:r>
            <a:r>
              <a:rPr lang="en-US" dirty="0" smtClean="0"/>
              <a:t> – </a:t>
            </a:r>
            <a:r>
              <a:rPr lang="en-US" dirty="0" err="1" smtClean="0"/>
              <a:t>Grameen</a:t>
            </a:r>
            <a:r>
              <a:rPr lang="en-US" dirty="0" smtClean="0"/>
              <a:t> </a:t>
            </a:r>
            <a:r>
              <a:rPr lang="en-US" dirty="0" err="1" smtClean="0"/>
              <a:t>Kaushalya</a:t>
            </a:r>
            <a:r>
              <a:rPr lang="en-US" dirty="0" smtClean="0"/>
              <a:t> </a:t>
            </a:r>
            <a:r>
              <a:rPr lang="en-US" dirty="0" err="1" smtClean="0"/>
              <a:t>Yojana</a:t>
            </a:r>
            <a:r>
              <a:rPr lang="en-US" dirty="0" smtClean="0"/>
              <a:t> (DDU-GKY)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MSSDS is the nodal agency for </a:t>
            </a:r>
            <a:r>
              <a:rPr lang="en-US" dirty="0" err="1" smtClean="0"/>
              <a:t>MoRD</a:t>
            </a:r>
            <a:r>
              <a:rPr lang="en-US" dirty="0" smtClean="0"/>
              <a:t> projects dealing with the implementation of DDU-GKY in Meghalaya.</a:t>
            </a:r>
          </a:p>
          <a:p>
            <a:r>
              <a:rPr lang="en-US" dirty="0" smtClean="0"/>
              <a:t>Two Skill Development Officers has been notified as Nodal Officers for handling the operations of the Project.</a:t>
            </a:r>
          </a:p>
          <a:p>
            <a:r>
              <a:rPr lang="en-US" dirty="0" smtClean="0"/>
              <a:t>The Project is to be implemented as part of LIFE- MGNREGA in the next Financial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Assistance (2012 – 2015)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3058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5813425"/>
                <a:gridCol w="1730375"/>
              </a:tblGrid>
              <a:tr h="933450">
                <a:tc>
                  <a:txBody>
                    <a:bodyPr/>
                    <a:lstStyle/>
                    <a:p>
                      <a:r>
                        <a:rPr lang="en-US" dirty="0" smtClean="0"/>
                        <a:t>Sl.</a:t>
                      </a:r>
                      <a:r>
                        <a:rPr lang="en-US" baseline="0" dirty="0" smtClean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Particulars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Funds allotted </a:t>
                      </a:r>
                      <a:endParaRPr lang="en-US" dirty="0"/>
                    </a:p>
                  </a:txBody>
                  <a:tcPr/>
                </a:tc>
              </a:tr>
              <a:tr h="93345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Placement- Linked Skill Training </a:t>
                      </a:r>
                      <a:r>
                        <a:rPr lang="en-US" dirty="0" err="1" smtClean="0"/>
                        <a:t>Programme</a:t>
                      </a:r>
                      <a:r>
                        <a:rPr lang="en-US" dirty="0" smtClean="0"/>
                        <a:t> through the Deputy </a:t>
                      </a:r>
                      <a:r>
                        <a:rPr lang="en-US" dirty="0" err="1" smtClean="0"/>
                        <a:t>Commisioners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</a:t>
                      </a:r>
                      <a:r>
                        <a:rPr lang="en-US" dirty="0" err="1" smtClean="0"/>
                        <a:t>Lakhs</a:t>
                      </a:r>
                      <a:endParaRPr lang="en-US" dirty="0"/>
                    </a:p>
                  </a:txBody>
                  <a:tcPr/>
                </a:tc>
              </a:tr>
              <a:tr h="93345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Placement-Linked</a:t>
                      </a:r>
                      <a:r>
                        <a:rPr lang="en-US" baseline="0" dirty="0" smtClean="0"/>
                        <a:t> Skill Training </a:t>
                      </a:r>
                      <a:r>
                        <a:rPr lang="en-US" baseline="0" dirty="0" err="1" smtClean="0"/>
                        <a:t>Programme</a:t>
                      </a:r>
                      <a:r>
                        <a:rPr lang="en-US" baseline="0" dirty="0" smtClean="0"/>
                        <a:t> through the SIRD for skill training in the Backward Region Grant Fund (BRGF)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Funded 140</a:t>
                      </a:r>
                      <a:r>
                        <a:rPr lang="en-US" baseline="0" dirty="0" smtClean="0"/>
                        <a:t> youth at Rs. 4312/- per beneficiary</a:t>
                      </a:r>
                      <a:endParaRPr lang="en-US" dirty="0"/>
                    </a:p>
                  </a:txBody>
                  <a:tcPr/>
                </a:tc>
              </a:tr>
              <a:tr h="93345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Placement- Linked Skill Training through the Tourism Department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Funded 250</a:t>
                      </a:r>
                      <a:r>
                        <a:rPr lang="en-US" baseline="0" dirty="0" smtClean="0"/>
                        <a:t> youth at Rs. </a:t>
                      </a:r>
                      <a:r>
                        <a:rPr lang="en-US" dirty="0" smtClean="0"/>
                        <a:t>10,000/- per beneficiary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MSSDS’ Monitoring System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Mobilisation</a:t>
            </a:r>
            <a:r>
              <a:rPr lang="en-US" dirty="0" smtClean="0"/>
              <a:t> Drives</a:t>
            </a:r>
            <a:endParaRPr lang="en-US" dirty="0"/>
          </a:p>
        </p:txBody>
      </p:sp>
      <p:pic>
        <p:nvPicPr>
          <p:cNvPr id="4" name="Content Placeholder 3" descr="IMG_74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6929" y="1470660"/>
            <a:ext cx="6787342" cy="452628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4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6929" y="1470660"/>
            <a:ext cx="6787342" cy="452628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748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6929" y="1470660"/>
            <a:ext cx="6787342" cy="452628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</a:t>
            </a:r>
            <a:r>
              <a:rPr lang="en-US" dirty="0" err="1" smtClean="0"/>
              <a:t>Centres</a:t>
            </a:r>
            <a:endParaRPr lang="en-US" dirty="0"/>
          </a:p>
        </p:txBody>
      </p:sp>
      <p:pic>
        <p:nvPicPr>
          <p:cNvPr id="4" name="Content Placeholder 3" descr="20150121_1000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50121_1211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N04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MSSDS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Meghalaya State Skills Development Society (MSSDS) has been notified by the Government to find ways and means to tackle the problem of employability of the youths.</a:t>
            </a:r>
          </a:p>
          <a:p>
            <a:r>
              <a:rPr lang="en-US" dirty="0" smtClean="0"/>
              <a:t>NIPFP study estimates that “27% of the state’s population is between 15-29 years”. It is against this backdrop that the Meghalaya State Skills Development Society (MSSDS) was established on 5</a:t>
            </a:r>
            <a:r>
              <a:rPr lang="en-US" baseline="30000" dirty="0" smtClean="0"/>
              <a:t>th</a:t>
            </a:r>
            <a:r>
              <a:rPr lang="en-US" dirty="0" smtClean="0"/>
              <a:t>  December 2011 to promote employment skill formation in Meghalaya.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02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N05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N05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N05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Opportunities</a:t>
            </a:r>
            <a:endParaRPr lang="en-US" dirty="0"/>
          </a:p>
        </p:txBody>
      </p:sp>
      <p:pic>
        <p:nvPicPr>
          <p:cNvPr id="4" name="Content Placeholder 3" descr="DSCN07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33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Garamond" pitchFamily="18" charset="0"/>
              </a:rPr>
              <a:t>Interaction with placed candidates in their work place (at Arul Textiles, Coimbatore)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4" name="Content Placeholder 3" descr="DSCN33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Interaction with Placed Candidates (at Hotel Residency, Coimbatore)</a:t>
            </a:r>
            <a:endParaRPr lang="en-US" dirty="0"/>
          </a:p>
        </p:txBody>
      </p:sp>
      <p:pic>
        <p:nvPicPr>
          <p:cNvPr id="4" name="Content Placeholder 3" descr="DSCN34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34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Meetings with PIAs held every quarter</a:t>
            </a:r>
            <a:endParaRPr lang="en-US" dirty="0"/>
          </a:p>
        </p:txBody>
      </p:sp>
      <p:pic>
        <p:nvPicPr>
          <p:cNvPr id="4" name="Content Placeholder 3" descr="DSCN03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MSSDS 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enhance the skill-sets of youths (18 – 35 years) so their employability improves.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19400" y="2667000"/>
            <a:ext cx="3935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dirty="0" err="1" smtClean="0"/>
              <a:t>Organisational</a:t>
            </a:r>
            <a:r>
              <a:rPr lang="en-US" dirty="0" smtClean="0"/>
              <a:t> Structure</a:t>
            </a:r>
            <a:endParaRPr lang="en-US" dirty="0"/>
          </a:p>
        </p:txBody>
      </p:sp>
      <p:pic>
        <p:nvPicPr>
          <p:cNvPr id="4" name="Content Placeholder 3" descr="D:\mssds\images\OrgStructure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1219200"/>
            <a:ext cx="78378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1219200"/>
          </a:xfrm>
        </p:spPr>
        <p:txBody>
          <a:bodyPr>
            <a:normAutofit fontScale="90000"/>
          </a:bodyPr>
          <a:lstStyle/>
          <a:p>
            <a:pPr lvl="0"/>
            <a:r>
              <a:rPr lang="en-IN" sz="2000" b="1" dirty="0" smtClean="0"/>
              <a:t/>
            </a:r>
            <a:br>
              <a:rPr lang="en-IN" sz="2000" b="1" dirty="0" smtClean="0"/>
            </a:br>
            <a:r>
              <a:rPr lang="en-IN" sz="2000" b="1" dirty="0" smtClean="0"/>
              <a:t/>
            </a:r>
            <a:br>
              <a:rPr lang="en-IN" sz="2000" b="1" dirty="0" smtClean="0"/>
            </a:br>
            <a:r>
              <a:rPr lang="en-IN" sz="2000" b="1" dirty="0" smtClean="0"/>
              <a:t/>
            </a:r>
            <a:br>
              <a:rPr lang="en-IN" sz="2000" b="1" dirty="0" smtClean="0"/>
            </a:br>
            <a:r>
              <a:rPr lang="en-IN" sz="2000" b="1" dirty="0" smtClean="0"/>
              <a:t/>
            </a:r>
            <a:br>
              <a:rPr lang="en-IN" sz="2000" b="1" dirty="0" smtClean="0"/>
            </a:br>
            <a:r>
              <a:rPr lang="en-IN" sz="2000" b="1" dirty="0" smtClean="0"/>
              <a:t/>
            </a:r>
            <a:br>
              <a:rPr lang="en-IN" sz="2000" b="1" dirty="0" smtClean="0"/>
            </a:br>
            <a:r>
              <a:rPr lang="en-IN" sz="2000" b="1" dirty="0" smtClean="0"/>
              <a:t/>
            </a:r>
            <a:br>
              <a:rPr lang="en-IN" sz="2000" b="1" dirty="0" smtClean="0"/>
            </a:br>
            <a:r>
              <a:rPr lang="en-IN" sz="2000" b="1" dirty="0" smtClean="0"/>
              <a:t/>
            </a:r>
            <a:br>
              <a:rPr lang="en-IN" sz="2000" b="1" dirty="0" smtClean="0"/>
            </a:br>
            <a:r>
              <a:rPr lang="en-IN" sz="2000" b="1" dirty="0" smtClean="0"/>
              <a:t/>
            </a:r>
            <a:br>
              <a:rPr lang="en-IN" sz="2000" b="1" dirty="0" smtClean="0"/>
            </a:br>
            <a:r>
              <a:rPr lang="en-IN" sz="2000" b="1" dirty="0" smtClean="0"/>
              <a:t/>
            </a:r>
            <a:br>
              <a:rPr lang="en-IN" sz="2000" b="1" dirty="0" smtClean="0"/>
            </a:br>
            <a:r>
              <a:rPr lang="en-IN" sz="2000" b="1" dirty="0" smtClean="0"/>
              <a:t/>
            </a:r>
            <a:br>
              <a:rPr lang="en-IN" sz="2000" b="1" dirty="0" smtClean="0"/>
            </a:br>
            <a:r>
              <a:rPr lang="en-IN" sz="2000" b="1" dirty="0" smtClean="0"/>
              <a:t/>
            </a:r>
            <a:br>
              <a:rPr lang="en-IN" sz="2000" b="1" dirty="0" smtClean="0"/>
            </a:br>
            <a:r>
              <a:rPr lang="en-IN" sz="2000" b="1" dirty="0" smtClean="0"/>
              <a:t/>
            </a:r>
            <a:br>
              <a:rPr lang="en-IN" sz="2000" b="1" dirty="0" smtClean="0"/>
            </a:br>
            <a:r>
              <a:rPr lang="en-IN" sz="2000" b="1" dirty="0" smtClean="0"/>
              <a:t/>
            </a:r>
            <a:br>
              <a:rPr lang="en-IN" sz="2000" b="1" dirty="0" smtClean="0"/>
            </a:br>
            <a:r>
              <a:rPr lang="en-IN" sz="2000" b="1" dirty="0" smtClean="0"/>
              <a:t/>
            </a:r>
            <a:br>
              <a:rPr lang="en-IN" sz="2000" b="1" dirty="0" smtClean="0"/>
            </a:br>
            <a:r>
              <a:rPr lang="en-IN" sz="2000" b="1" dirty="0" smtClean="0">
                <a:latin typeface="Garamond" pitchFamily="18" charset="0"/>
              </a:rPr>
              <a:t>Placement Linked Skill Development programme conducted through the Ministry of Rural Development under Aajeevika Skill Development Programme (ASDP) FY 2012-2013 and 2013 -2014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85800" y="1752599"/>
          <a:ext cx="7543799" cy="2969356"/>
        </p:xfrm>
        <a:graphic>
          <a:graphicData uri="http://schemas.openxmlformats.org/drawingml/2006/table">
            <a:tbl>
              <a:tblPr/>
              <a:tblGrid>
                <a:gridCol w="933254"/>
                <a:gridCol w="2842181"/>
                <a:gridCol w="1883789"/>
                <a:gridCol w="1884575"/>
              </a:tblGrid>
              <a:tr h="848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79700" algn="l"/>
                        </a:tabLst>
                      </a:pPr>
                      <a:r>
                        <a:rPr lang="en-IN" sz="1600" b="1" dirty="0" err="1">
                          <a:latin typeface="Garamond"/>
                          <a:ea typeface="Calibri"/>
                          <a:cs typeface="Times New Roman"/>
                        </a:rPr>
                        <a:t>Sl</a:t>
                      </a:r>
                      <a:r>
                        <a:rPr lang="en-IN" sz="1600" b="1" dirty="0">
                          <a:latin typeface="Garamond"/>
                          <a:ea typeface="Calibri"/>
                          <a:cs typeface="Times New Roman"/>
                        </a:rPr>
                        <a:t> No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79700" algn="l"/>
                        </a:tabLst>
                      </a:pPr>
                      <a:r>
                        <a:rPr lang="en-IN" sz="1600" b="1">
                          <a:latin typeface="Garamond"/>
                          <a:ea typeface="Calibri"/>
                          <a:cs typeface="Times New Roman"/>
                        </a:rPr>
                        <a:t>Project Implementation Agency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79700" algn="l"/>
                        </a:tabLst>
                      </a:pPr>
                      <a:r>
                        <a:rPr lang="en-IN" sz="1600" b="1">
                          <a:latin typeface="Garamond"/>
                          <a:ea typeface="Calibri"/>
                          <a:cs typeface="Times New Roman"/>
                        </a:rPr>
                        <a:t>Total Trained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679700" algn="l"/>
                        </a:tabLst>
                      </a:pPr>
                      <a:r>
                        <a:rPr lang="en-IN" sz="1600" b="1">
                          <a:latin typeface="Garamond"/>
                          <a:ea typeface="Calibri"/>
                          <a:cs typeface="Times New Roman"/>
                        </a:rPr>
                        <a:t>Total Placed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79700" algn="l"/>
                        </a:tabLst>
                      </a:pPr>
                      <a:r>
                        <a:rPr lang="en-IN" sz="1600" b="0">
                          <a:latin typeface="Garamond"/>
                          <a:ea typeface="Calibri"/>
                          <a:cs typeface="Times New Roman"/>
                        </a:rPr>
                        <a:t>1.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79700" algn="l"/>
                        </a:tabLst>
                      </a:pPr>
                      <a:r>
                        <a:rPr lang="en-IN" sz="1600" b="0">
                          <a:latin typeface="Garamond"/>
                          <a:ea typeface="Calibri"/>
                          <a:cs typeface="Times New Roman"/>
                        </a:rPr>
                        <a:t>DB Tech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79700" algn="l"/>
                        </a:tabLst>
                      </a:pPr>
                      <a:r>
                        <a:rPr lang="en-IN" sz="1600" b="0">
                          <a:latin typeface="Garamond"/>
                          <a:ea typeface="Calibri"/>
                          <a:cs typeface="Times New Roman"/>
                        </a:rPr>
                        <a:t>3574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679700" algn="l"/>
                        </a:tabLst>
                      </a:pPr>
                      <a:r>
                        <a:rPr lang="en-IN" sz="1600" b="0">
                          <a:latin typeface="Garamond"/>
                          <a:ea typeface="Calibri"/>
                          <a:cs typeface="Times New Roman"/>
                        </a:rPr>
                        <a:t>2361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79700" algn="l"/>
                        </a:tabLst>
                      </a:pPr>
                      <a:r>
                        <a:rPr lang="en-IN" sz="1600" b="0">
                          <a:latin typeface="Garamond"/>
                          <a:ea typeface="Calibri"/>
                          <a:cs typeface="Times New Roman"/>
                        </a:rPr>
                        <a:t>2.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79700" algn="l"/>
                        </a:tabLst>
                      </a:pPr>
                      <a:r>
                        <a:rPr lang="en-IN" sz="1600" b="0">
                          <a:latin typeface="Garamond"/>
                          <a:ea typeface="Calibri"/>
                          <a:cs typeface="Times New Roman"/>
                        </a:rPr>
                        <a:t>IL&amp;FS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79700" algn="l"/>
                        </a:tabLst>
                      </a:pPr>
                      <a:r>
                        <a:rPr lang="en-IN" sz="1600" b="0" dirty="0">
                          <a:latin typeface="Garamond"/>
                          <a:ea typeface="Calibri"/>
                          <a:cs typeface="Times New Roman"/>
                        </a:rPr>
                        <a:t>1314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679700" algn="l"/>
                        </a:tabLst>
                      </a:pPr>
                      <a:r>
                        <a:rPr lang="en-IN" sz="1600" b="0" dirty="0">
                          <a:latin typeface="Garamond"/>
                          <a:ea typeface="Calibri"/>
                          <a:cs typeface="Times New Roman"/>
                        </a:rPr>
                        <a:t>769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79700" algn="l"/>
                        </a:tabLst>
                      </a:pPr>
                      <a:r>
                        <a:rPr lang="en-IN" sz="1600" b="0" dirty="0">
                          <a:latin typeface="Garamond"/>
                          <a:ea typeface="Calibri"/>
                          <a:cs typeface="Times New Roman"/>
                        </a:rPr>
                        <a:t>3.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79700" algn="l"/>
                        </a:tabLst>
                      </a:pPr>
                      <a:r>
                        <a:rPr lang="en-IN" sz="1600" b="0" dirty="0">
                          <a:latin typeface="Garamond"/>
                          <a:ea typeface="Calibri"/>
                          <a:cs typeface="Times New Roman"/>
                        </a:rPr>
                        <a:t>Future Corporate Resource Ltd.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79700" algn="l"/>
                        </a:tabLst>
                      </a:pPr>
                      <a:r>
                        <a:rPr lang="en-IN" sz="1600" b="0" dirty="0">
                          <a:latin typeface="Garamond"/>
                          <a:ea typeface="Calibri"/>
                          <a:cs typeface="Times New Roman"/>
                        </a:rPr>
                        <a:t>157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679700" algn="l"/>
                        </a:tabLst>
                      </a:pPr>
                      <a:r>
                        <a:rPr lang="en-IN" sz="1600" b="0" dirty="0">
                          <a:latin typeface="Garamond"/>
                          <a:ea typeface="Calibri"/>
                          <a:cs typeface="Times New Roman"/>
                        </a:rPr>
                        <a:t>11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7970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79700" algn="l"/>
                        </a:tabLst>
                      </a:pPr>
                      <a:r>
                        <a:rPr lang="en-IN" sz="1600" b="1">
                          <a:latin typeface="Garamond"/>
                          <a:ea typeface="Calibri"/>
                          <a:cs typeface="Times New Roman"/>
                        </a:rPr>
                        <a:t>Total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79700" algn="l"/>
                        </a:tabLst>
                      </a:pPr>
                      <a:r>
                        <a:rPr lang="en-IN" sz="1600" b="1">
                          <a:latin typeface="Garamond"/>
                          <a:ea typeface="Calibri"/>
                          <a:cs typeface="Times New Roman"/>
                        </a:rPr>
                        <a:t>5045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679700" algn="l"/>
                        </a:tabLst>
                      </a:pPr>
                      <a:r>
                        <a:rPr lang="en-IN" sz="1600" b="1" dirty="0">
                          <a:latin typeface="Garamond"/>
                          <a:ea typeface="Calibri"/>
                          <a:cs typeface="Times New Roman"/>
                        </a:rPr>
                        <a:t>3141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Status of Activities under MSSDS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Garamond" pitchFamily="18" charset="0"/>
              </a:rPr>
              <a:t>           </a:t>
            </a:r>
            <a:r>
              <a:rPr lang="en-US" sz="3200" b="1" dirty="0" smtClean="0">
                <a:latin typeface="Garamond" pitchFamily="18" charset="0"/>
              </a:rPr>
              <a:t>Projects undertaken by the MSSDS</a:t>
            </a:r>
            <a:endParaRPr lang="en-IN" sz="3200" b="1" dirty="0">
              <a:latin typeface="Garamond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9552" y="1216384"/>
          <a:ext cx="7992888" cy="549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48051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Candidates  Trained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Candidates</a:t>
                      </a:r>
                      <a:r>
                        <a:rPr lang="en-US" baseline="0" dirty="0" smtClean="0"/>
                        <a:t> Placed</a:t>
                      </a:r>
                      <a:endParaRPr lang="en-IN" dirty="0"/>
                    </a:p>
                  </a:txBody>
                  <a:tcPr/>
                </a:tc>
              </a:tr>
              <a:tr h="159449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State Plan Project (2013 – 2015)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en-US" dirty="0" smtClean="0"/>
                        <a:t>Placement</a:t>
                      </a:r>
                      <a:r>
                        <a:rPr lang="en-US" baseline="0" dirty="0" smtClean="0"/>
                        <a:t> –Linked Skill Development </a:t>
                      </a:r>
                      <a:r>
                        <a:rPr lang="en-US" baseline="0" dirty="0" err="1" smtClean="0"/>
                        <a:t>Programme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eriod"/>
                      </a:pPr>
                      <a:endParaRPr lang="en-US" dirty="0" smtClean="0"/>
                    </a:p>
                    <a:p>
                      <a:pPr marL="342900" indent="-342900" algn="ctr">
                        <a:buAutoNum type="alphaLcPeriod"/>
                      </a:pPr>
                      <a:endParaRPr lang="en-US" dirty="0" smtClean="0"/>
                    </a:p>
                    <a:p>
                      <a:pPr marL="342900" indent="-342900" algn="ctr">
                        <a:buAutoNum type="alphaLcPeriod"/>
                      </a:pPr>
                      <a:endParaRPr lang="en-US" dirty="0" smtClean="0"/>
                    </a:p>
                    <a:p>
                      <a:pPr marL="342900" indent="-342900" algn="ctr">
                        <a:buNone/>
                      </a:pPr>
                      <a:r>
                        <a:rPr lang="en-US" dirty="0" smtClean="0"/>
                        <a:t>5000</a:t>
                      </a:r>
                    </a:p>
                    <a:p>
                      <a:pPr marL="342900" indent="-342900" algn="ctr">
                        <a:buNone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1787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 1157</a:t>
                      </a:r>
                      <a:endParaRPr lang="en-IN" dirty="0"/>
                    </a:p>
                  </a:txBody>
                  <a:tcPr/>
                </a:tc>
              </a:tr>
              <a:tr h="839209">
                <a:tc>
                  <a:txBody>
                    <a:bodyPr/>
                    <a:lstStyle/>
                    <a:p>
                      <a:r>
                        <a:rPr lang="en-US" dirty="0" smtClean="0"/>
                        <a:t>Border Area Development </a:t>
                      </a:r>
                      <a:r>
                        <a:rPr lang="en-US" dirty="0" err="1" smtClean="0"/>
                        <a:t>Programme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2550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390</a:t>
                      </a:r>
                      <a:endParaRPr lang="en-IN" dirty="0"/>
                    </a:p>
                  </a:txBody>
                  <a:tcPr/>
                </a:tc>
              </a:tr>
              <a:tr h="593431">
                <a:tc>
                  <a:txBody>
                    <a:bodyPr/>
                    <a:lstStyle/>
                    <a:p>
                      <a:r>
                        <a:rPr lang="en-US" dirty="0" smtClean="0"/>
                        <a:t>Backward Region Grant Fund (BRGF)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IN" dirty="0"/>
                    </a:p>
                  </a:txBody>
                  <a:tcPr/>
                </a:tc>
              </a:tr>
              <a:tr h="335684">
                <a:tc>
                  <a:txBody>
                    <a:bodyPr/>
                    <a:lstStyle/>
                    <a:p>
                      <a:r>
                        <a:rPr lang="en-US" dirty="0" smtClean="0"/>
                        <a:t>Tourism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</a:tr>
              <a:tr h="335684">
                <a:tc>
                  <a:txBody>
                    <a:bodyPr/>
                    <a:lstStyle/>
                    <a:p>
                      <a:r>
                        <a:rPr lang="en-US" dirty="0" smtClean="0"/>
                        <a:t>NULM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1245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Yet</a:t>
                      </a:r>
                      <a:r>
                        <a:rPr lang="en-US" baseline="0" dirty="0" smtClean="0"/>
                        <a:t> to start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15402">
                <a:tc>
                  <a:txBody>
                    <a:bodyPr/>
                    <a:lstStyle/>
                    <a:p>
                      <a:r>
                        <a:rPr lang="en-US" dirty="0" smtClean="0"/>
                        <a:t>C&amp;RD Department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3870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3870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3870</a:t>
                      </a:r>
                      <a:endParaRPr lang="en-IN" dirty="0"/>
                    </a:p>
                  </a:txBody>
                  <a:tcPr/>
                </a:tc>
              </a:tr>
              <a:tr h="41540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13055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7382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5469</a:t>
                      </a:r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12838"/>
          </a:xfrm>
        </p:spPr>
        <p:txBody>
          <a:bodyPr>
            <a:noAutofit/>
          </a:bodyPr>
          <a:lstStyle/>
          <a:p>
            <a:r>
              <a:rPr lang="en-US" sz="2800" dirty="0" smtClean="0"/>
              <a:t>(a) State Plan Project (2013 -2015) – Placement-Linked Skill Development 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219200"/>
          <a:ext cx="8763000" cy="537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647"/>
                <a:gridCol w="2591564"/>
                <a:gridCol w="1418389"/>
                <a:gridCol w="1524572"/>
                <a:gridCol w="2437828"/>
              </a:tblGrid>
              <a:tr h="63339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Sl</a:t>
                      </a:r>
                      <a:r>
                        <a:rPr lang="en-US" dirty="0" smtClean="0"/>
                        <a:t>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Project</a:t>
                      </a:r>
                      <a:r>
                        <a:rPr lang="en-US" baseline="0" dirty="0" smtClean="0"/>
                        <a:t> Implementation Agency (P</a:t>
                      </a:r>
                      <a:r>
                        <a:rPr lang="en-US" dirty="0" smtClean="0"/>
                        <a:t>IAs)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Youth Trained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Placed</a:t>
                      </a:r>
                      <a:endParaRPr lang="en-US" dirty="0"/>
                    </a:p>
                  </a:txBody>
                  <a:tcPr/>
                </a:tc>
              </a:tr>
              <a:tr h="447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Centum</a:t>
                      </a:r>
                      <a:r>
                        <a:rPr lang="en-US" baseline="0" dirty="0" smtClean="0"/>
                        <a:t> Learning Limited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6333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Polaris</a:t>
                      </a:r>
                      <a:r>
                        <a:rPr lang="en-US" baseline="0" dirty="0" smtClean="0"/>
                        <a:t> Solutions Enterprise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</a:tr>
              <a:tr h="6333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North Eastern Security Academy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/>
                </a:tc>
              </a:tr>
              <a:tr h="6333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NIPS</a:t>
                      </a:r>
                      <a:r>
                        <a:rPr lang="en-US" baseline="0" dirty="0" smtClean="0"/>
                        <a:t> School of Hotel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619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IL&amp;FS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533</a:t>
                      </a:r>
                      <a:endParaRPr lang="en-US" dirty="0"/>
                    </a:p>
                  </a:txBody>
                  <a:tcPr/>
                </a:tc>
              </a:tr>
              <a:tr h="3619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S.S</a:t>
                      </a:r>
                      <a:r>
                        <a:rPr lang="en-US" baseline="0" dirty="0" smtClean="0"/>
                        <a:t> Netcom Pvt. Ltd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</a:t>
                      </a:r>
                      <a:endParaRPr lang="en-US" dirty="0"/>
                    </a:p>
                  </a:txBody>
                  <a:tcPr/>
                </a:tc>
              </a:tr>
              <a:tr h="6333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a. D.B Tech Society (Border Area)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390</a:t>
                      </a:r>
                      <a:endParaRPr lang="en-US" dirty="0"/>
                    </a:p>
                  </a:txBody>
                  <a:tcPr/>
                </a:tc>
              </a:tr>
              <a:tr h="63339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b. D.B Tech Society (Non Border Area)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</a:t>
                      </a:r>
                      <a:endParaRPr lang="en-US" dirty="0"/>
                    </a:p>
                  </a:txBody>
                  <a:tcPr/>
                </a:tc>
              </a:tr>
              <a:tr h="36193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1547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(B) Asian Development Bank (ADB)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MSSDS at present has also started working on the ADB project “Supporting Human Capital Development in Meghalaya” </a:t>
            </a:r>
          </a:p>
          <a:p>
            <a:r>
              <a:rPr lang="en-US" dirty="0" smtClean="0"/>
              <a:t>Target – 60,000 youths</a:t>
            </a:r>
          </a:p>
          <a:p>
            <a:pPr>
              <a:buNone/>
            </a:pPr>
            <a:r>
              <a:rPr lang="en-US" dirty="0" smtClean="0"/>
              <a:t>The targets mentioned below can vary</a:t>
            </a:r>
          </a:p>
          <a:p>
            <a:r>
              <a:rPr lang="en-US" dirty="0" smtClean="0"/>
              <a:t>Wage employment Target – 45,000</a:t>
            </a:r>
          </a:p>
          <a:p>
            <a:r>
              <a:rPr lang="en-US" dirty="0" smtClean="0"/>
              <a:t>Self- Employment Target – 15,000</a:t>
            </a:r>
          </a:p>
          <a:p>
            <a:r>
              <a:rPr lang="en-US" dirty="0" smtClean="0"/>
              <a:t>Time period – 5 years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C7B4-AD36-4881-93E8-F968BBC559B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399</TotalTime>
  <Words>695</Words>
  <Application>Microsoft Office PowerPoint</Application>
  <PresentationFormat>On-screen Show (4:3)</PresentationFormat>
  <Paragraphs>210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 A Presentation on MSSDS Experience of Skill Development </vt:lpstr>
      <vt:lpstr>About MSSDS</vt:lpstr>
      <vt:lpstr>MSSDS vision</vt:lpstr>
      <vt:lpstr>Organisational Structure</vt:lpstr>
      <vt:lpstr>              Placement Linked Skill Development programme conducted through the Ministry of Rural Development under Aajeevika Skill Development Programme (ASDP) FY 2012-2013 and 2013 -2014 </vt:lpstr>
      <vt:lpstr>Slide 6</vt:lpstr>
      <vt:lpstr>           Projects undertaken by the MSSDS</vt:lpstr>
      <vt:lpstr>(a) State Plan Project (2013 -2015) – Placement-Linked Skill Development Programme </vt:lpstr>
      <vt:lpstr>(B) Asian Development Bank (ADB)</vt:lpstr>
      <vt:lpstr>(c ) National Urban Livelihood Mission (NULM)</vt:lpstr>
      <vt:lpstr>(d) Deen Dayal Upadhyaya – Grameen Kaushalya Yojana (DDU-GKY)</vt:lpstr>
      <vt:lpstr>Financial Assistance (2012 – 2015)</vt:lpstr>
      <vt:lpstr>MSSDS’ Monitoring System</vt:lpstr>
      <vt:lpstr>Mobilisation Drives</vt:lpstr>
      <vt:lpstr>Slide 15</vt:lpstr>
      <vt:lpstr>Slide 16</vt:lpstr>
      <vt:lpstr>Training Centres</vt:lpstr>
      <vt:lpstr>Slide 18</vt:lpstr>
      <vt:lpstr>Slide 19</vt:lpstr>
      <vt:lpstr>Slide 20</vt:lpstr>
      <vt:lpstr>Slide 21</vt:lpstr>
      <vt:lpstr>Slide 22</vt:lpstr>
      <vt:lpstr>Slide 23</vt:lpstr>
      <vt:lpstr>Placement Opportunities</vt:lpstr>
      <vt:lpstr>Slide 25</vt:lpstr>
      <vt:lpstr> Interaction with placed candidates in their work place (at Arul Textiles, Coimbatore)</vt:lpstr>
      <vt:lpstr>Interaction with Placed Candidates (at Hotel Residency, Coimbatore)</vt:lpstr>
      <vt:lpstr>Slide 28</vt:lpstr>
      <vt:lpstr>Review Meetings with PIAs held every quarter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HCL</cp:lastModifiedBy>
  <cp:revision>52</cp:revision>
  <dcterms:created xsi:type="dcterms:W3CDTF">2015-04-27T05:23:39Z</dcterms:created>
  <dcterms:modified xsi:type="dcterms:W3CDTF">2015-05-07T13:35:26Z</dcterms:modified>
</cp:coreProperties>
</file>